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8" r:id="rId3"/>
    <p:sldId id="279" r:id="rId4"/>
    <p:sldId id="259" r:id="rId5"/>
    <p:sldId id="278" r:id="rId6"/>
    <p:sldId id="289" r:id="rId7"/>
    <p:sldId id="296" r:id="rId8"/>
    <p:sldId id="266" r:id="rId9"/>
    <p:sldId id="297" r:id="rId10"/>
    <p:sldId id="291" r:id="rId11"/>
    <p:sldId id="267" r:id="rId12"/>
    <p:sldId id="292" r:id="rId13"/>
    <p:sldId id="264" r:id="rId14"/>
    <p:sldId id="293" r:id="rId15"/>
    <p:sldId id="262" r:id="rId16"/>
    <p:sldId id="263" r:id="rId17"/>
    <p:sldId id="294" r:id="rId18"/>
    <p:sldId id="277" r:id="rId19"/>
    <p:sldId id="275" r:id="rId20"/>
    <p:sldId id="270" r:id="rId21"/>
    <p:sldId id="271" r:id="rId22"/>
  </p:sldIdLst>
  <p:sldSz cx="12798425" cy="719931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mit Jeff" initials="SJ" lastIdx="1" clrIdx="0">
    <p:extLst>
      <p:ext uri="{19B8F6BF-5375-455C-9EA6-DF929625EA0E}">
        <p15:presenceInfo xmlns:p15="http://schemas.microsoft.com/office/powerpoint/2012/main" userId="S-1-5-21-1698338205-4049306102-2981666900-2636" providerId="AD"/>
      </p:ext>
    </p:extLst>
  </p:cmAuthor>
  <p:cmAuthor id="2" name="Yannick Heischbourg" initials="YH" lastIdx="2" clrIdx="1">
    <p:extLst>
      <p:ext uri="{19B8F6BF-5375-455C-9EA6-DF929625EA0E}">
        <p15:presenceInfo xmlns:p15="http://schemas.microsoft.com/office/powerpoint/2012/main" userId="S-1-5-21-1698338205-4049306102-2981666900-2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9D941-AA46-4335-A816-EDCA5B525BA0}" type="datetimeFigureOut">
              <a:rPr lang="de-DE" smtClean="0"/>
              <a:t>15.03.2022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9141D-DBA0-4EBF-A3FA-2235CB0E09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57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9803" y="1178222"/>
            <a:ext cx="9598819" cy="2506427"/>
          </a:xfrm>
        </p:spPr>
        <p:txBody>
          <a:bodyPr anchor="b"/>
          <a:lstStyle>
            <a:lvl1pPr algn="ctr">
              <a:defRPr sz="6298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803" y="3781306"/>
            <a:ext cx="9598819" cy="1738167"/>
          </a:xfrm>
        </p:spPr>
        <p:txBody>
          <a:bodyPr/>
          <a:lstStyle>
            <a:lvl1pPr marL="0" indent="0" algn="ctr">
              <a:buNone/>
              <a:defRPr sz="2519"/>
            </a:lvl1pPr>
            <a:lvl2pPr marL="479923" indent="0" algn="ctr">
              <a:buNone/>
              <a:defRPr sz="2099"/>
            </a:lvl2pPr>
            <a:lvl3pPr marL="959846" indent="0" algn="ctr">
              <a:buNone/>
              <a:defRPr sz="1889"/>
            </a:lvl3pPr>
            <a:lvl4pPr marL="1439769" indent="0" algn="ctr">
              <a:buNone/>
              <a:defRPr sz="1680"/>
            </a:lvl4pPr>
            <a:lvl5pPr marL="1919691" indent="0" algn="ctr">
              <a:buNone/>
              <a:defRPr sz="1680"/>
            </a:lvl5pPr>
            <a:lvl6pPr marL="2399614" indent="0" algn="ctr">
              <a:buNone/>
              <a:defRPr sz="1680"/>
            </a:lvl6pPr>
            <a:lvl7pPr marL="2879537" indent="0" algn="ctr">
              <a:buNone/>
              <a:defRPr sz="1680"/>
            </a:lvl7pPr>
            <a:lvl8pPr marL="3359460" indent="0" algn="ctr">
              <a:buNone/>
              <a:defRPr sz="1680"/>
            </a:lvl8pPr>
            <a:lvl9pPr marL="3839383" indent="0" algn="ctr">
              <a:buNone/>
              <a:defRPr sz="168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089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576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873" y="383297"/>
            <a:ext cx="2759660" cy="610108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9892" y="383297"/>
            <a:ext cx="8119001" cy="610108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911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68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26" y="1794830"/>
            <a:ext cx="11038642" cy="2994714"/>
          </a:xfrm>
        </p:spPr>
        <p:txBody>
          <a:bodyPr anchor="b"/>
          <a:lstStyle>
            <a:lvl1pPr>
              <a:defRPr sz="6298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226" y="4817875"/>
            <a:ext cx="11038642" cy="1574849"/>
          </a:xfrm>
        </p:spPr>
        <p:txBody>
          <a:bodyPr/>
          <a:lstStyle>
            <a:lvl1pPr marL="0" indent="0">
              <a:buNone/>
              <a:defRPr sz="2519">
                <a:solidFill>
                  <a:schemeClr val="tx1">
                    <a:tint val="75000"/>
                  </a:schemeClr>
                </a:solidFill>
              </a:defRPr>
            </a:lvl1pPr>
            <a:lvl2pPr marL="479923" indent="0">
              <a:buNone/>
              <a:defRPr sz="2099">
                <a:solidFill>
                  <a:schemeClr val="tx1">
                    <a:tint val="75000"/>
                  </a:schemeClr>
                </a:solidFill>
              </a:defRPr>
            </a:lvl2pPr>
            <a:lvl3pPr marL="959846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3pPr>
            <a:lvl4pPr marL="143976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69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61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53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4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38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225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892" y="1916484"/>
            <a:ext cx="5439331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202" y="1916484"/>
            <a:ext cx="5439331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778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8" y="383297"/>
            <a:ext cx="11038642" cy="139153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559" y="1764832"/>
            <a:ext cx="5414333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59" y="2629749"/>
            <a:ext cx="5414333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202" y="1764832"/>
            <a:ext cx="5440998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202" y="2629749"/>
            <a:ext cx="5440998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504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54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320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997" y="1036569"/>
            <a:ext cx="6479203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1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097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0997" y="1036569"/>
            <a:ext cx="6479203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23" indent="0">
              <a:buNone/>
              <a:defRPr sz="2939"/>
            </a:lvl2pPr>
            <a:lvl3pPr marL="959846" indent="0">
              <a:buNone/>
              <a:defRPr sz="2519"/>
            </a:lvl3pPr>
            <a:lvl4pPr marL="1439769" indent="0">
              <a:buNone/>
              <a:defRPr sz="2099"/>
            </a:lvl4pPr>
            <a:lvl5pPr marL="1919691" indent="0">
              <a:buNone/>
              <a:defRPr sz="2099"/>
            </a:lvl5pPr>
            <a:lvl6pPr marL="2399614" indent="0">
              <a:buNone/>
              <a:defRPr sz="2099"/>
            </a:lvl6pPr>
            <a:lvl7pPr marL="2879537" indent="0">
              <a:buNone/>
              <a:defRPr sz="2099"/>
            </a:lvl7pPr>
            <a:lvl8pPr marL="3359460" indent="0">
              <a:buNone/>
              <a:defRPr sz="2099"/>
            </a:lvl8pPr>
            <a:lvl9pPr marL="3839383" indent="0">
              <a:buNone/>
              <a:defRPr sz="209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390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9892" y="383297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892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9479" y="6672697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8887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70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846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1" indent="-239961" algn="l" defTabSz="95984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8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ap31usMJr2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652C193-A913-4E0D-9EB1-3AD35AB43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8" r="27861"/>
          <a:stretch/>
        </p:blipFill>
        <p:spPr>
          <a:xfrm>
            <a:off x="7779772" y="0"/>
            <a:ext cx="5018653" cy="719931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1D16A03-F350-4AB7-9DDF-3583AFAE3F28}"/>
              </a:ext>
            </a:extLst>
          </p:cNvPr>
          <p:cNvSpPr/>
          <p:nvPr/>
        </p:nvSpPr>
        <p:spPr>
          <a:xfrm>
            <a:off x="5438700" y="1827076"/>
            <a:ext cx="5760318" cy="5760318"/>
          </a:xfrm>
          <a:prstGeom prst="ellipse">
            <a:avLst/>
          </a:prstGeom>
          <a:noFill/>
          <a:ln w="892175">
            <a:solidFill>
              <a:schemeClr val="bg1">
                <a:lumMod val="65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F8696EE-894F-4684-90BD-0614072BBEE0}"/>
              </a:ext>
            </a:extLst>
          </p:cNvPr>
          <p:cNvSpPr txBox="1"/>
          <p:nvPr/>
        </p:nvSpPr>
        <p:spPr>
          <a:xfrm>
            <a:off x="694353" y="3599656"/>
            <a:ext cx="4014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/>
              <a:t>La solution pour la protection du climat et la préservation des ressources dans votre immeuble résidentiel.</a:t>
            </a:r>
            <a:endParaRPr lang="de-CH" sz="3200" dirty="0"/>
          </a:p>
          <a:p>
            <a:r>
              <a:rPr lang="de-DE" sz="3200" i="1" dirty="0"/>
              <a:t>    </a:t>
            </a:r>
            <a:endParaRPr lang="de-CH" sz="2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7F24984-0F22-40BD-B58B-0CE5ECB09409}"/>
              </a:ext>
            </a:extLst>
          </p:cNvPr>
          <p:cNvSpPr/>
          <p:nvPr/>
        </p:nvSpPr>
        <p:spPr>
          <a:xfrm>
            <a:off x="694353" y="97831"/>
            <a:ext cx="2332653" cy="1827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Logo Syndic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69C37F-19E7-4237-ADD0-A08464B416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11" y="0"/>
            <a:ext cx="4580961" cy="20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2DFD911C-C074-4250-B06E-631358F1FD1A}"/>
              </a:ext>
            </a:extLst>
          </p:cNvPr>
          <p:cNvSpPr/>
          <p:nvPr/>
        </p:nvSpPr>
        <p:spPr>
          <a:xfrm>
            <a:off x="9918266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F10D7A-35D5-4850-ACC8-033841F6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941"/>
            <a:ext cx="12798425" cy="912815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Le </a:t>
            </a:r>
            <a:r>
              <a:rPr lang="de-DE" sz="4400" b="1" dirty="0" err="1">
                <a:solidFill>
                  <a:srgbClr val="686868"/>
                </a:solidFill>
              </a:rPr>
              <a:t>concept</a:t>
            </a:r>
            <a:r>
              <a:rPr lang="de-DE" sz="4400" b="1" dirty="0">
                <a:solidFill>
                  <a:srgbClr val="686868"/>
                </a:solidFill>
              </a:rPr>
              <a:t> de la </a:t>
            </a:r>
            <a:r>
              <a:rPr lang="de-DE" sz="4400" b="1" dirty="0" err="1">
                <a:solidFill>
                  <a:srgbClr val="686868"/>
                </a:solidFill>
              </a:rPr>
              <a:t>collecte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C171EC-08D7-44FD-8898-1BCFAB13C043}"/>
              </a:ext>
            </a:extLst>
          </p:cNvPr>
          <p:cNvSpPr txBox="1"/>
          <p:nvPr/>
        </p:nvSpPr>
        <p:spPr>
          <a:xfrm>
            <a:off x="4225476" y="1039100"/>
            <a:ext cx="38525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/>
              <a:t>Valorlux</a:t>
            </a:r>
            <a:r>
              <a:rPr lang="de-DE" sz="3200" b="1" dirty="0"/>
              <a:t> (</a:t>
            </a:r>
            <a:r>
              <a:rPr lang="de-DE" sz="3200" b="1" dirty="0" err="1"/>
              <a:t>Emballages</a:t>
            </a:r>
            <a:r>
              <a:rPr lang="de-DE" sz="3200" b="1" dirty="0"/>
              <a:t>)</a:t>
            </a:r>
          </a:p>
          <a:p>
            <a:endParaRPr lang="de-DE" sz="2400" dirty="0">
              <a:latin typeface="+mj-lt"/>
            </a:endParaRPr>
          </a:p>
          <a:p>
            <a:endParaRPr lang="de-CH" sz="2400" dirty="0">
              <a:latin typeface="+mj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7DE4241-65F0-45F6-A922-BF9E397B4F8F}"/>
              </a:ext>
            </a:extLst>
          </p:cNvPr>
          <p:cNvSpPr txBox="1"/>
          <p:nvPr/>
        </p:nvSpPr>
        <p:spPr>
          <a:xfrm>
            <a:off x="442198" y="1638626"/>
            <a:ext cx="54974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Bouteilles</a:t>
            </a:r>
            <a:r>
              <a:rPr lang="de-DE" sz="2800" dirty="0"/>
              <a:t> en </a:t>
            </a:r>
            <a:r>
              <a:rPr lang="de-DE" sz="2800" dirty="0" err="1"/>
              <a:t>plastique</a:t>
            </a:r>
            <a:endParaRPr lang="de-DE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Emballages</a:t>
            </a:r>
            <a:r>
              <a:rPr lang="de-DE" sz="2800" dirty="0"/>
              <a:t> </a:t>
            </a:r>
            <a:r>
              <a:rPr lang="de-DE" sz="2800" dirty="0" err="1"/>
              <a:t>métalliques</a:t>
            </a:r>
            <a:endParaRPr lang="de-DE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Cartons</a:t>
            </a:r>
            <a:r>
              <a:rPr lang="de-DE" sz="2800" dirty="0"/>
              <a:t> à </a:t>
            </a:r>
            <a:r>
              <a:rPr lang="de-DE" sz="2800" dirty="0" err="1"/>
              <a:t>boisson</a:t>
            </a:r>
            <a:endParaRPr lang="de-DE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Films et </a:t>
            </a:r>
            <a:r>
              <a:rPr lang="de-DE" sz="2800" dirty="0" err="1"/>
              <a:t>sacs</a:t>
            </a:r>
            <a:r>
              <a:rPr lang="de-DE" sz="2800" dirty="0"/>
              <a:t> </a:t>
            </a:r>
            <a:r>
              <a:rPr lang="de-DE" sz="2800" dirty="0" err="1"/>
              <a:t>plastiques</a:t>
            </a:r>
            <a:endParaRPr lang="de-DE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Pots - gobelets - barquettes en plastique</a:t>
            </a:r>
            <a:endParaRPr lang="de-CH" dirty="0"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A18AE68-5C08-4C9E-A054-B9EE62B55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80"/>
          <a:stretch/>
        </p:blipFill>
        <p:spPr>
          <a:xfrm>
            <a:off x="6205823" y="3309508"/>
            <a:ext cx="2363485" cy="34295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48765BA-EEC0-4282-8083-252ACFA35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7" y="5660357"/>
            <a:ext cx="4377687" cy="66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870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D7E1DCE5-5765-4CEB-B7AA-9D390EB111DD}"/>
              </a:ext>
            </a:extLst>
          </p:cNvPr>
          <p:cNvSpPr/>
          <p:nvPr/>
        </p:nvSpPr>
        <p:spPr>
          <a:xfrm>
            <a:off x="-2880161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1D1FC4B-2364-4418-B15D-467246766DC1}"/>
              </a:ext>
            </a:extLst>
          </p:cNvPr>
          <p:cNvSpPr txBox="1"/>
          <p:nvPr/>
        </p:nvSpPr>
        <p:spPr>
          <a:xfrm>
            <a:off x="4273670" y="1473400"/>
            <a:ext cx="425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Collectes via SDK® </a:t>
            </a:r>
            <a:r>
              <a:rPr lang="fr-FR" sz="2400" dirty="0" err="1"/>
              <a:t>fir</a:t>
            </a:r>
            <a:r>
              <a:rPr lang="fr-FR" sz="2400" dirty="0"/>
              <a:t> </a:t>
            </a:r>
            <a:r>
              <a:rPr lang="fr-FR" sz="2400" dirty="0" err="1"/>
              <a:t>Biirger</a:t>
            </a:r>
            <a:r>
              <a:rPr lang="fr-FR" sz="2400" dirty="0"/>
              <a:t>, centres de recyclage, porte-à-porte (4x/an)</a:t>
            </a:r>
            <a:endParaRPr lang="de-CH" sz="1867" dirty="0"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D7CD7C-57EA-48B7-BF25-4091F12E1509}"/>
              </a:ext>
            </a:extLst>
          </p:cNvPr>
          <p:cNvSpPr txBox="1"/>
          <p:nvPr/>
        </p:nvSpPr>
        <p:spPr>
          <a:xfrm>
            <a:off x="4273670" y="2743893"/>
            <a:ext cx="44701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Entre </a:t>
            </a:r>
            <a:r>
              <a:rPr lang="de-DE" sz="2400" dirty="0" err="1"/>
              <a:t>autres</a:t>
            </a:r>
            <a:r>
              <a:rPr lang="de-DE" sz="2400" dirty="0"/>
              <a:t>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Piles </a:t>
            </a:r>
            <a:r>
              <a:rPr lang="de-DE" sz="2400" dirty="0" err="1"/>
              <a:t>sèches</a:t>
            </a:r>
            <a:endParaRPr lang="de-DE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Médicaments</a:t>
            </a:r>
            <a:endParaRPr lang="de-DE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Aérosols</a:t>
            </a:r>
            <a:r>
              <a:rPr lang="de-DE" sz="2400" dirty="0"/>
              <a:t> 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Cartouches d'encre et de toner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Huiles</a:t>
            </a:r>
            <a:r>
              <a:rPr lang="de-DE" sz="2400" dirty="0"/>
              <a:t> et </a:t>
            </a:r>
            <a:r>
              <a:rPr lang="de-DE" sz="2400" dirty="0" err="1"/>
              <a:t>graisses</a:t>
            </a:r>
            <a:r>
              <a:rPr lang="de-DE" sz="2400" dirty="0"/>
              <a:t> </a:t>
            </a:r>
            <a:r>
              <a:rPr lang="de-DE" sz="2400" dirty="0" err="1"/>
              <a:t>alimentaires</a:t>
            </a:r>
            <a:endParaRPr lang="de-DE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Lampes</a:t>
            </a:r>
            <a:r>
              <a:rPr lang="de-DE" sz="2400" dirty="0"/>
              <a:t> </a:t>
            </a:r>
            <a:r>
              <a:rPr lang="de-DE" sz="2400" dirty="0" err="1"/>
              <a:t>fluorescentes</a:t>
            </a:r>
            <a:endParaRPr lang="de-DE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Peintures</a:t>
            </a:r>
            <a:r>
              <a:rPr lang="de-DE" sz="2400" dirty="0"/>
              <a:t> / </a:t>
            </a:r>
            <a:r>
              <a:rPr lang="de-DE" sz="2400" dirty="0" err="1"/>
              <a:t>vernis</a:t>
            </a:r>
            <a:endParaRPr lang="de-DE" sz="2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9CE62B2-0A04-4201-BF8D-AC331EECE5C2}"/>
              </a:ext>
            </a:extLst>
          </p:cNvPr>
          <p:cNvSpPr/>
          <p:nvPr/>
        </p:nvSpPr>
        <p:spPr>
          <a:xfrm>
            <a:off x="0" y="214193"/>
            <a:ext cx="12798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Le </a:t>
            </a:r>
            <a:r>
              <a:rPr lang="de-DE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concept</a:t>
            </a:r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de la </a:t>
            </a:r>
            <a:r>
              <a:rPr lang="de-DE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collecte</a:t>
            </a:r>
            <a:endParaRPr lang="de-DE" sz="1600" dirty="0">
              <a:solidFill>
                <a:srgbClr val="68686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C1BD32F-1B76-49FE-94D1-50C5BAA91522}"/>
              </a:ext>
            </a:extLst>
          </p:cNvPr>
          <p:cNvSpPr txBox="1"/>
          <p:nvPr/>
        </p:nvSpPr>
        <p:spPr>
          <a:xfrm>
            <a:off x="2" y="886463"/>
            <a:ext cx="12798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SuperDrecksKëscht</a:t>
            </a:r>
            <a:r>
              <a:rPr lang="de-DE" sz="3200" dirty="0"/>
              <a:t>®</a:t>
            </a:r>
          </a:p>
          <a:p>
            <a:pPr algn="ctr"/>
            <a:endParaRPr lang="de-DE" sz="20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7CA372-1F23-42AF-AA17-50151EC0E4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186" y="1618096"/>
            <a:ext cx="3798804" cy="49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664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D7E1DCE5-5765-4CEB-B7AA-9D390EB111DD}"/>
              </a:ext>
            </a:extLst>
          </p:cNvPr>
          <p:cNvSpPr/>
          <p:nvPr/>
        </p:nvSpPr>
        <p:spPr>
          <a:xfrm>
            <a:off x="9918266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03DD333-C5BF-4063-9318-D4B9865E8287}"/>
              </a:ext>
            </a:extLst>
          </p:cNvPr>
          <p:cNvSpPr txBox="1"/>
          <p:nvPr/>
        </p:nvSpPr>
        <p:spPr>
          <a:xfrm>
            <a:off x="3795087" y="748979"/>
            <a:ext cx="5268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/>
              <a:t>Collecte</a:t>
            </a:r>
            <a:r>
              <a:rPr lang="de-DE" sz="3200" b="1" dirty="0"/>
              <a:t> des </a:t>
            </a:r>
            <a:r>
              <a:rPr lang="de-DE" sz="3200" b="1" dirty="0" err="1"/>
              <a:t>déchets</a:t>
            </a:r>
            <a:r>
              <a:rPr lang="de-DE" sz="3200" b="1" dirty="0"/>
              <a:t> </a:t>
            </a:r>
            <a:r>
              <a:rPr lang="de-DE" sz="3200" b="1" dirty="0" err="1"/>
              <a:t>résiduels</a:t>
            </a:r>
            <a:endParaRPr lang="de-CH" sz="32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9CE62B2-0A04-4201-BF8D-AC331EECE5C2}"/>
              </a:ext>
            </a:extLst>
          </p:cNvPr>
          <p:cNvSpPr/>
          <p:nvPr/>
        </p:nvSpPr>
        <p:spPr>
          <a:xfrm>
            <a:off x="1599407" y="572"/>
            <a:ext cx="92173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Le </a:t>
            </a:r>
            <a:r>
              <a:rPr lang="de-DE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concept</a:t>
            </a:r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de la </a:t>
            </a:r>
            <a:r>
              <a:rPr lang="de-DE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collecte</a:t>
            </a:r>
            <a:endParaRPr lang="de-DE" sz="1600" dirty="0">
              <a:solidFill>
                <a:srgbClr val="686868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AC449B-EED1-4146-BEF1-7B9B94D3C4CB}"/>
              </a:ext>
            </a:extLst>
          </p:cNvPr>
          <p:cNvSpPr txBox="1"/>
          <p:nvPr/>
        </p:nvSpPr>
        <p:spPr>
          <a:xfrm>
            <a:off x="4542002" y="1444961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Qu‘est-ce</a:t>
            </a:r>
            <a:r>
              <a:rPr lang="de-DE" sz="2800" dirty="0"/>
              <a:t> </a:t>
            </a:r>
            <a:r>
              <a:rPr lang="de-DE" sz="2800" dirty="0" err="1"/>
              <a:t>qui</a:t>
            </a:r>
            <a:r>
              <a:rPr lang="de-DE" sz="2800" dirty="0"/>
              <a:t> </a:t>
            </a:r>
            <a:r>
              <a:rPr lang="de-DE" sz="2800" dirty="0" err="1"/>
              <a:t>reste</a:t>
            </a:r>
            <a:r>
              <a:rPr lang="de-DE" sz="2800" dirty="0"/>
              <a:t> ?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31296B1-1E43-49C3-8B4F-E594EDCB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87" y="2664163"/>
            <a:ext cx="3927500" cy="38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19942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>
            <a:extLst>
              <a:ext uri="{FF2B5EF4-FFF2-40B4-BE49-F238E27FC236}">
                <a16:creationId xmlns:a16="http://schemas.microsoft.com/office/drawing/2014/main" id="{7301DBF3-9117-4F38-8534-3E00EB82DE78}"/>
              </a:ext>
            </a:extLst>
          </p:cNvPr>
          <p:cNvSpPr/>
          <p:nvPr/>
        </p:nvSpPr>
        <p:spPr>
          <a:xfrm>
            <a:off x="-2880159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C845CB-0703-4FA1-B3C6-D312B3BA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798425" cy="1855481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>
                <a:solidFill>
                  <a:srgbClr val="686868"/>
                </a:solidFill>
              </a:rPr>
              <a:t>Économiser des coûts et protéger le climat grâce à la poubelle intelligente</a:t>
            </a:r>
            <a:endParaRPr lang="de-CH" sz="4400" b="1" dirty="0">
              <a:solidFill>
                <a:srgbClr val="686868"/>
              </a:solidFill>
            </a:endParaRPr>
          </a:p>
        </p:txBody>
      </p:sp>
      <p:pic>
        <p:nvPicPr>
          <p:cNvPr id="35" name="Inhaltsplatzhalter 7">
            <a:extLst>
              <a:ext uri="{FF2B5EF4-FFF2-40B4-BE49-F238E27FC236}">
                <a16:creationId xmlns:a16="http://schemas.microsoft.com/office/drawing/2014/main" id="{9CE3DE4C-ABEB-4387-BB38-FA83B6AB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64" y="2547648"/>
            <a:ext cx="3743886" cy="3240000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46E47E1-55CF-4DD9-AD77-2DF6C07A33B4}"/>
              </a:ext>
            </a:extLst>
          </p:cNvPr>
          <p:cNvSpPr/>
          <p:nvPr/>
        </p:nvSpPr>
        <p:spPr>
          <a:xfrm>
            <a:off x="4068613" y="1853288"/>
            <a:ext cx="4470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>
                <a:solidFill>
                  <a:srgbClr val="000000"/>
                </a:solidFill>
              </a:rPr>
              <a:t>Complétez</a:t>
            </a:r>
            <a:r>
              <a:rPr lang="de-DE" sz="2800" dirty="0">
                <a:solidFill>
                  <a:srgbClr val="000000"/>
                </a:solidFill>
              </a:rPr>
              <a:t> </a:t>
            </a:r>
            <a:r>
              <a:rPr lang="de-DE" sz="2800" dirty="0" err="1">
                <a:solidFill>
                  <a:srgbClr val="000000"/>
                </a:solidFill>
              </a:rPr>
              <a:t>votre</a:t>
            </a:r>
            <a:r>
              <a:rPr lang="de-DE" sz="2800" dirty="0">
                <a:solidFill>
                  <a:srgbClr val="000000"/>
                </a:solidFill>
              </a:rPr>
              <a:t> </a:t>
            </a:r>
            <a:r>
              <a:rPr lang="de-DE" sz="2800" dirty="0" err="1">
                <a:solidFill>
                  <a:srgbClr val="000000"/>
                </a:solidFill>
              </a:rPr>
              <a:t>point</a:t>
            </a:r>
            <a:r>
              <a:rPr lang="de-DE" sz="2800" dirty="0">
                <a:solidFill>
                  <a:srgbClr val="000000"/>
                </a:solidFill>
              </a:rPr>
              <a:t> de </a:t>
            </a:r>
            <a:r>
              <a:rPr lang="de-DE" sz="2800" dirty="0" err="1">
                <a:solidFill>
                  <a:srgbClr val="000000"/>
                </a:solidFill>
              </a:rPr>
              <a:t>collecte</a:t>
            </a:r>
            <a:r>
              <a:rPr lang="de-DE" sz="2800" dirty="0">
                <a:solidFill>
                  <a:srgbClr val="000000"/>
                </a:solidFill>
              </a:rPr>
              <a:t> </a:t>
            </a:r>
            <a:r>
              <a:rPr lang="de-DE" sz="2800" dirty="0" err="1">
                <a:solidFill>
                  <a:srgbClr val="000000"/>
                </a:solidFill>
              </a:rPr>
              <a:t>avec</a:t>
            </a:r>
            <a:r>
              <a:rPr lang="de-DE" sz="2800" dirty="0">
                <a:solidFill>
                  <a:srgbClr val="000000"/>
                </a:solidFill>
              </a:rPr>
              <a:t> la </a:t>
            </a:r>
            <a:r>
              <a:rPr lang="de-DE" sz="2800" dirty="0" err="1">
                <a:solidFill>
                  <a:srgbClr val="000000"/>
                </a:solidFill>
              </a:rPr>
              <a:t>poubelle</a:t>
            </a:r>
            <a:r>
              <a:rPr lang="de-DE" sz="2800" dirty="0">
                <a:solidFill>
                  <a:srgbClr val="000000"/>
                </a:solidFill>
              </a:rPr>
              <a:t> intelligente !</a:t>
            </a:r>
          </a:p>
          <a:p>
            <a:endParaRPr lang="de-DE" sz="2800" dirty="0">
              <a:solidFill>
                <a:srgbClr val="000000"/>
              </a:solidFill>
            </a:endParaRPr>
          </a:p>
          <a:p>
            <a:r>
              <a:rPr lang="fr-FR" sz="2800" dirty="0">
                <a:solidFill>
                  <a:srgbClr val="000000"/>
                </a:solidFill>
              </a:rPr>
              <a:t>La poubelle intelligente est un système de collecte des déchets résiduels dans les immeubles résidentiels. Elle enregistre la fréquence à laquelle un résident l'utilise.</a:t>
            </a:r>
            <a:endParaRPr lang="de-DE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6047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>
            <a:extLst>
              <a:ext uri="{FF2B5EF4-FFF2-40B4-BE49-F238E27FC236}">
                <a16:creationId xmlns:a16="http://schemas.microsoft.com/office/drawing/2014/main" id="{7301DBF3-9117-4F38-8534-3E00EB82DE78}"/>
              </a:ext>
            </a:extLst>
          </p:cNvPr>
          <p:cNvSpPr/>
          <p:nvPr/>
        </p:nvSpPr>
        <p:spPr>
          <a:xfrm>
            <a:off x="9927891" y="720000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C845CB-0703-4FA1-B3C6-D312B3BA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405" y="1"/>
            <a:ext cx="9599614" cy="1855481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>
                <a:solidFill>
                  <a:srgbClr val="686868"/>
                </a:solidFill>
              </a:rPr>
              <a:t>Économiser des coûts et protéger le climat grâce à la poubelle intelligente</a:t>
            </a:r>
            <a:endParaRPr lang="de-CH" sz="4400" b="1" dirty="0">
              <a:solidFill>
                <a:srgbClr val="686868"/>
              </a:solidFill>
            </a:endParaRPr>
          </a:p>
        </p:txBody>
      </p:sp>
      <p:pic>
        <p:nvPicPr>
          <p:cNvPr id="35" name="Inhaltsplatzhalter 7">
            <a:extLst>
              <a:ext uri="{FF2B5EF4-FFF2-40B4-BE49-F238E27FC236}">
                <a16:creationId xmlns:a16="http://schemas.microsoft.com/office/drawing/2014/main" id="{9CE3DE4C-ABEB-4387-BB38-FA83B6AB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1"/>
          <a:stretch/>
        </p:blipFill>
        <p:spPr>
          <a:xfrm>
            <a:off x="7399823" y="4466121"/>
            <a:ext cx="2163971" cy="2086859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46E47E1-55CF-4DD9-AD77-2DF6C07A33B4}"/>
              </a:ext>
            </a:extLst>
          </p:cNvPr>
          <p:cNvSpPr/>
          <p:nvPr/>
        </p:nvSpPr>
        <p:spPr>
          <a:xfrm>
            <a:off x="422345" y="1828092"/>
            <a:ext cx="7083355" cy="483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</a:rPr>
              <a:t>Elle </a:t>
            </a:r>
            <a:r>
              <a:rPr lang="de-DE" sz="2400" dirty="0" err="1">
                <a:solidFill>
                  <a:srgbClr val="000000"/>
                </a:solidFill>
              </a:rPr>
              <a:t>permet</a:t>
            </a:r>
            <a:r>
              <a:rPr lang="de-DE" sz="2400" dirty="0">
                <a:solidFill>
                  <a:srgbClr val="000000"/>
                </a:solidFill>
              </a:rPr>
              <a:t> 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une réduction d’au moins 50% des déchets résiduels, permettant de préserver les ressources et le climat.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une réduction des taxes sur les déchets et une utilisation simple</a:t>
            </a:r>
            <a:r>
              <a:rPr lang="de-DE" sz="24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une facturation selon le principe du pollueur-payeur.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000000"/>
                </a:solidFill>
              </a:rPr>
              <a:t>une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facturation</a:t>
            </a:r>
            <a:r>
              <a:rPr lang="de-DE" sz="2400" dirty="0">
                <a:solidFill>
                  <a:srgbClr val="000000"/>
                </a:solidFill>
              </a:rPr>
              <a:t> individuelle par </a:t>
            </a:r>
            <a:r>
              <a:rPr lang="de-DE" sz="2400" dirty="0" err="1">
                <a:solidFill>
                  <a:srgbClr val="000000"/>
                </a:solidFill>
              </a:rPr>
              <a:t>utilisateur</a:t>
            </a:r>
            <a:r>
              <a:rPr lang="de-DE" sz="24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000000"/>
                </a:solidFill>
              </a:rPr>
              <a:t>un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transfert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sécurisé</a:t>
            </a:r>
            <a:r>
              <a:rPr lang="de-DE" sz="2400" dirty="0">
                <a:solidFill>
                  <a:srgbClr val="000000"/>
                </a:solidFill>
              </a:rPr>
              <a:t> des </a:t>
            </a:r>
            <a:r>
              <a:rPr lang="de-DE" sz="2400" dirty="0" err="1">
                <a:solidFill>
                  <a:srgbClr val="000000"/>
                </a:solidFill>
              </a:rPr>
              <a:t>données</a:t>
            </a:r>
            <a:r>
              <a:rPr lang="de-DE" sz="24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d’avoir une solution pour l'intérieur et l'extérieur.</a:t>
            </a:r>
            <a:endParaRPr lang="de-D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95419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16FC2190-DD90-4C68-B2C9-902DCAEA3615}"/>
              </a:ext>
            </a:extLst>
          </p:cNvPr>
          <p:cNvSpPr/>
          <p:nvPr/>
        </p:nvSpPr>
        <p:spPr>
          <a:xfrm>
            <a:off x="10020660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6BE670-236D-4FA6-A929-2B1975CED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4243"/>
            <a:ext cx="12798425" cy="1855481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Les </a:t>
            </a:r>
            <a:r>
              <a:rPr lang="de-DE" sz="4400" b="1" dirty="0" err="1">
                <a:solidFill>
                  <a:srgbClr val="686868"/>
                </a:solidFill>
              </a:rPr>
              <a:t>services</a:t>
            </a:r>
            <a:r>
              <a:rPr lang="de-DE" sz="4400" b="1" dirty="0">
                <a:solidFill>
                  <a:srgbClr val="686868"/>
                </a:solidFill>
              </a:rPr>
              <a:t> </a:t>
            </a:r>
            <a:r>
              <a:rPr lang="de-DE" sz="4400" b="1" dirty="0" err="1">
                <a:solidFill>
                  <a:srgbClr val="686868"/>
                </a:solidFill>
              </a:rPr>
              <a:t>proposés</a:t>
            </a:r>
            <a:r>
              <a:rPr lang="de-DE" sz="4400" b="1" dirty="0">
                <a:solidFill>
                  <a:srgbClr val="686868"/>
                </a:solidFill>
              </a:rPr>
              <a:t> par SDK Residenzen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AC61EE-DFCA-4320-BC6D-1B3A88330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391" y="1125458"/>
            <a:ext cx="8262269" cy="982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L'équipe du SDK </a:t>
            </a:r>
            <a:r>
              <a:rPr lang="fr-FR" sz="2800" dirty="0" err="1"/>
              <a:t>Residenzen</a:t>
            </a:r>
            <a:r>
              <a:rPr lang="fr-FR" sz="2800" dirty="0"/>
              <a:t> vous accompagne avec les services gratuits suivants :</a:t>
            </a:r>
            <a:endParaRPr lang="de-CH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EC282C1-7EA3-4AE0-A8F1-44955F75E0A4}"/>
              </a:ext>
            </a:extLst>
          </p:cNvPr>
          <p:cNvSpPr txBox="1"/>
          <p:nvPr/>
        </p:nvSpPr>
        <p:spPr>
          <a:xfrm>
            <a:off x="3748690" y="2481752"/>
            <a:ext cx="57367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r-FR" sz="2800" b="1" dirty="0"/>
              <a:t>Conseiller </a:t>
            </a:r>
            <a:r>
              <a:rPr lang="fr-FR" sz="2800" dirty="0"/>
              <a:t>le gérant de l'immeuble ou le syndicat des copropriétaires.</a:t>
            </a:r>
            <a:endParaRPr lang="de-DE" sz="2800" dirty="0"/>
          </a:p>
          <a:p>
            <a:pPr marL="457200" indent="-457200">
              <a:buAutoNum type="arabicPeriod"/>
            </a:pPr>
            <a:endParaRPr lang="de-DE" sz="2800" dirty="0"/>
          </a:p>
          <a:p>
            <a:pPr marL="457200" indent="-457200">
              <a:buAutoNum type="arabicPeriod"/>
            </a:pPr>
            <a:r>
              <a:rPr lang="fr-FR" sz="2800" dirty="0"/>
              <a:t>Faire un </a:t>
            </a:r>
            <a:r>
              <a:rPr lang="fr-FR" sz="2800" b="1" dirty="0"/>
              <a:t>bilan </a:t>
            </a:r>
            <a:r>
              <a:rPr lang="fr-FR" sz="2800" dirty="0"/>
              <a:t>et une </a:t>
            </a:r>
            <a:r>
              <a:rPr lang="fr-FR" sz="2800" b="1" dirty="0"/>
              <a:t>analyse </a:t>
            </a:r>
            <a:r>
              <a:rPr lang="fr-FR" sz="2800" dirty="0"/>
              <a:t>des conditions locales</a:t>
            </a:r>
            <a:r>
              <a:rPr lang="de-DE" sz="2800" dirty="0"/>
              <a:t>.</a:t>
            </a:r>
          </a:p>
          <a:p>
            <a:pPr marL="457200" indent="-457200">
              <a:buAutoNum type="arabicPeriod"/>
            </a:pPr>
            <a:endParaRPr lang="de-DE" sz="2800" dirty="0"/>
          </a:p>
          <a:p>
            <a:pPr marL="457200" indent="-457200">
              <a:buAutoNum type="arabicPeriod"/>
            </a:pPr>
            <a:r>
              <a:rPr lang="de-DE" sz="2800" dirty="0"/>
              <a:t>Faire </a:t>
            </a:r>
            <a:r>
              <a:rPr lang="de-DE" sz="2800" dirty="0" err="1"/>
              <a:t>une</a:t>
            </a:r>
            <a:r>
              <a:rPr lang="de-DE" sz="2800" dirty="0"/>
              <a:t> </a:t>
            </a:r>
            <a:r>
              <a:rPr lang="de-DE" sz="2800" b="1" dirty="0" err="1"/>
              <a:t>simulation</a:t>
            </a:r>
            <a:r>
              <a:rPr lang="de-DE" sz="2800" b="1" dirty="0"/>
              <a:t> </a:t>
            </a:r>
            <a:r>
              <a:rPr lang="de-DE" sz="2800" dirty="0"/>
              <a:t>du </a:t>
            </a:r>
            <a:r>
              <a:rPr lang="de-DE" sz="2800" dirty="0" err="1"/>
              <a:t>potentiel</a:t>
            </a:r>
            <a:r>
              <a:rPr lang="de-DE" sz="2800" dirty="0"/>
              <a:t> </a:t>
            </a:r>
            <a:r>
              <a:rPr lang="de-DE" sz="2800" dirty="0" err="1"/>
              <a:t>d'économies</a:t>
            </a:r>
            <a:r>
              <a:rPr lang="de-DE" sz="2800" dirty="0"/>
              <a:t>.</a:t>
            </a:r>
            <a:endParaRPr lang="de-DE" sz="2400" dirty="0"/>
          </a:p>
          <a:p>
            <a:pPr marL="457200" indent="-457200">
              <a:buAutoNum type="arabicPeriod"/>
            </a:pPr>
            <a:endParaRPr lang="de-DE" sz="2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D8E76C-B7AD-44BE-9003-CB658F6B6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1152" r="15954"/>
          <a:stretch/>
        </p:blipFill>
        <p:spPr>
          <a:xfrm>
            <a:off x="286602" y="3013855"/>
            <a:ext cx="3312944" cy="3060000"/>
          </a:xfrm>
          <a:prstGeom prst="ellipse">
            <a:avLst/>
          </a:prstGeom>
          <a:ln w="158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9821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19">
            <a:extLst>
              <a:ext uri="{FF2B5EF4-FFF2-40B4-BE49-F238E27FC236}">
                <a16:creationId xmlns:a16="http://schemas.microsoft.com/office/drawing/2014/main" id="{CC2129E8-C288-4BE6-AE61-1A971AE8CE40}"/>
              </a:ext>
            </a:extLst>
          </p:cNvPr>
          <p:cNvSpPr/>
          <p:nvPr/>
        </p:nvSpPr>
        <p:spPr>
          <a:xfrm>
            <a:off x="-2880159" y="809176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EC7C86-D7EB-4FA7-88E6-9B4ECAFB0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63" y="1241658"/>
            <a:ext cx="3069849" cy="3091621"/>
          </a:xfrm>
          <a:prstGeom prst="ellipse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F61D8B7-3D0F-4B59-B48A-4CD5DD651265}"/>
              </a:ext>
            </a:extLst>
          </p:cNvPr>
          <p:cNvSpPr txBox="1"/>
          <p:nvPr/>
        </p:nvSpPr>
        <p:spPr>
          <a:xfrm>
            <a:off x="3666663" y="1403877"/>
            <a:ext cx="635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fr-FR" sz="2800" dirty="0"/>
              <a:t>Elaborer </a:t>
            </a:r>
            <a:r>
              <a:rPr lang="fr-FR" sz="2800" b="1" dirty="0"/>
              <a:t>un concept de collecte et d’élimination </a:t>
            </a:r>
            <a:r>
              <a:rPr lang="fr-FR" sz="2800" dirty="0"/>
              <a:t>en tenant compte des conditions locales</a:t>
            </a:r>
            <a:r>
              <a:rPr lang="de-DE" sz="2800" dirty="0"/>
              <a:t>.</a:t>
            </a:r>
          </a:p>
          <a:p>
            <a:pPr marL="514350" indent="-514350">
              <a:buFont typeface="+mj-lt"/>
              <a:buAutoNum type="arabicPeriod" startAt="4"/>
            </a:pPr>
            <a:endParaRPr lang="de-DE" sz="2800" dirty="0"/>
          </a:p>
          <a:p>
            <a:pPr marL="514350" indent="-514350">
              <a:buFont typeface="+mj-lt"/>
              <a:buAutoNum type="arabicPeriod" startAt="4"/>
            </a:pPr>
            <a:r>
              <a:rPr lang="fr-FR" sz="2800" b="1" dirty="0"/>
              <a:t>Briefer </a:t>
            </a:r>
            <a:r>
              <a:rPr lang="fr-FR" sz="2800" dirty="0"/>
              <a:t>les résidents et</a:t>
            </a:r>
            <a:r>
              <a:rPr lang="fr-FR" sz="2800" b="1" dirty="0"/>
              <a:t> former </a:t>
            </a:r>
            <a:r>
              <a:rPr lang="fr-FR" sz="2800" dirty="0"/>
              <a:t>le personnel qui gère l’immeuble</a:t>
            </a:r>
            <a:r>
              <a:rPr lang="de-DE" sz="2800" dirty="0"/>
              <a:t>.</a:t>
            </a:r>
          </a:p>
          <a:p>
            <a:pPr marL="514350" indent="-514350">
              <a:buFont typeface="+mj-lt"/>
              <a:buAutoNum type="arabicPeriod" startAt="4"/>
            </a:pPr>
            <a:endParaRPr lang="de-DE" sz="2800" dirty="0"/>
          </a:p>
          <a:p>
            <a:pPr marL="514350" indent="-514350">
              <a:buFont typeface="+mj-lt"/>
              <a:buAutoNum type="arabicPeriod" startAt="4"/>
            </a:pPr>
            <a:r>
              <a:rPr lang="de-DE" sz="2800" dirty="0" err="1"/>
              <a:t>Assurer</a:t>
            </a:r>
            <a:r>
              <a:rPr lang="de-DE" sz="2800" dirty="0"/>
              <a:t> </a:t>
            </a:r>
            <a:r>
              <a:rPr lang="de-DE" sz="2800" b="1" dirty="0" err="1"/>
              <a:t>un</a:t>
            </a:r>
            <a:r>
              <a:rPr lang="de-DE" sz="2800" b="1" dirty="0"/>
              <a:t> </a:t>
            </a:r>
            <a:r>
              <a:rPr lang="de-DE" sz="2800" b="1" dirty="0" err="1"/>
              <a:t>accompagnement</a:t>
            </a:r>
            <a:r>
              <a:rPr lang="de-DE" sz="2800" b="1" dirty="0"/>
              <a:t> </a:t>
            </a:r>
            <a:r>
              <a:rPr lang="de-DE" sz="2800" b="1" dirty="0" err="1"/>
              <a:t>continu</a:t>
            </a:r>
            <a:r>
              <a:rPr lang="de-DE" sz="2800" b="1" dirty="0"/>
              <a:t> </a:t>
            </a:r>
            <a:r>
              <a:rPr lang="de-DE" sz="2800" dirty="0"/>
              <a:t>de </a:t>
            </a:r>
            <a:r>
              <a:rPr lang="de-DE" sz="2800" dirty="0" err="1"/>
              <a:t>l‘immeuble</a:t>
            </a:r>
            <a:r>
              <a:rPr lang="de-DE" sz="2800" dirty="0"/>
              <a:t> </a:t>
            </a:r>
            <a:r>
              <a:rPr lang="de-DE" sz="2800" dirty="0" err="1"/>
              <a:t>résidentiel</a:t>
            </a:r>
            <a:r>
              <a:rPr lang="de-DE" sz="2800" dirty="0"/>
              <a:t>.</a:t>
            </a:r>
          </a:p>
          <a:p>
            <a:pPr marL="514350" indent="-514350">
              <a:buFont typeface="+mj-lt"/>
              <a:buAutoNum type="arabicPeriod" startAt="4"/>
            </a:pPr>
            <a:endParaRPr lang="de-DE" sz="2800" dirty="0"/>
          </a:p>
          <a:p>
            <a:pPr marL="514350" indent="-514350">
              <a:buFont typeface="+mj-lt"/>
              <a:buAutoNum type="arabicPeriod" startAt="4"/>
            </a:pPr>
            <a:r>
              <a:rPr lang="de-DE" sz="2800" dirty="0" err="1"/>
              <a:t>Octroyer</a:t>
            </a:r>
            <a:r>
              <a:rPr lang="de-DE" sz="2800" dirty="0"/>
              <a:t> le </a:t>
            </a:r>
            <a:r>
              <a:rPr lang="de-DE" sz="2800" b="1" dirty="0" err="1"/>
              <a:t>label</a:t>
            </a:r>
            <a:r>
              <a:rPr lang="de-DE" sz="2800" b="1" dirty="0"/>
              <a:t> SDK </a:t>
            </a:r>
            <a:r>
              <a:rPr lang="de-DE" sz="2800" dirty="0"/>
              <a:t>en </a:t>
            </a:r>
            <a:r>
              <a:rPr lang="de-DE" sz="2800" dirty="0" err="1"/>
              <a:t>cas</a:t>
            </a:r>
            <a:r>
              <a:rPr lang="de-DE" sz="2800" dirty="0"/>
              <a:t> </a:t>
            </a:r>
            <a:r>
              <a:rPr lang="de-DE" sz="2800" dirty="0" err="1"/>
              <a:t>d‘une</a:t>
            </a:r>
            <a:r>
              <a:rPr lang="de-DE" sz="2800" dirty="0"/>
              <a:t> </a:t>
            </a:r>
            <a:r>
              <a:rPr lang="de-DE" sz="2800" dirty="0" err="1"/>
              <a:t>bonne</a:t>
            </a:r>
            <a:r>
              <a:rPr lang="de-DE" sz="2800" dirty="0"/>
              <a:t> </a:t>
            </a:r>
            <a:r>
              <a:rPr lang="de-DE" sz="2800" dirty="0" err="1"/>
              <a:t>mise</a:t>
            </a:r>
            <a:r>
              <a:rPr lang="de-DE" sz="2800" dirty="0"/>
              <a:t> en </a:t>
            </a:r>
            <a:r>
              <a:rPr lang="de-DE" sz="2800" dirty="0" err="1"/>
              <a:t>oeuvre</a:t>
            </a:r>
            <a:r>
              <a:rPr lang="de-DE" sz="2800" dirty="0"/>
              <a:t> du </a:t>
            </a:r>
            <a:r>
              <a:rPr lang="de-DE" sz="2800" dirty="0" err="1"/>
              <a:t>concept</a:t>
            </a:r>
            <a:r>
              <a:rPr lang="de-DE" sz="2800" dirty="0"/>
              <a:t>.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29A707A-AD5B-4B7A-99B4-8392AB90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4243"/>
            <a:ext cx="12798425" cy="1855481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Les </a:t>
            </a:r>
            <a:r>
              <a:rPr lang="de-DE" sz="4400" b="1" dirty="0" err="1">
                <a:solidFill>
                  <a:srgbClr val="686868"/>
                </a:solidFill>
              </a:rPr>
              <a:t>services</a:t>
            </a:r>
            <a:r>
              <a:rPr lang="de-DE" sz="4400" b="1" dirty="0">
                <a:solidFill>
                  <a:srgbClr val="686868"/>
                </a:solidFill>
              </a:rPr>
              <a:t> </a:t>
            </a:r>
            <a:r>
              <a:rPr lang="de-DE" sz="4400" b="1" dirty="0" err="1">
                <a:solidFill>
                  <a:srgbClr val="686868"/>
                </a:solidFill>
              </a:rPr>
              <a:t>proposés</a:t>
            </a:r>
            <a:r>
              <a:rPr lang="de-DE" sz="4400" b="1" dirty="0">
                <a:solidFill>
                  <a:srgbClr val="686868"/>
                </a:solidFill>
              </a:rPr>
              <a:t> par SDK Residenzen</a:t>
            </a:r>
            <a:endParaRPr lang="de-CH" sz="4400" b="1" dirty="0">
              <a:solidFill>
                <a:srgbClr val="686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1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610E39-1EE2-4389-A367-BE7226D4CC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59" y="5008933"/>
            <a:ext cx="2815967" cy="16263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FFDAA7-2699-4BF5-A1C7-D47FDD864C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59" y="2637322"/>
            <a:ext cx="2731504" cy="18915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04A658-8EAF-4796-84DF-DD3E9DE4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22607" y="185810"/>
            <a:ext cx="6645216" cy="66513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107056-9FA2-4FDA-93C1-EA707E47B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499" y="185810"/>
            <a:ext cx="8804276" cy="1391534"/>
          </a:xfrm>
        </p:spPr>
        <p:txBody>
          <a:bodyPr>
            <a:normAutofit/>
          </a:bodyPr>
          <a:lstStyle/>
          <a:p>
            <a:r>
              <a:rPr lang="fr-FR" sz="4400" b="1" dirty="0">
                <a:solidFill>
                  <a:srgbClr val="686868"/>
                </a:solidFill>
              </a:rPr>
              <a:t>Conseils pour préserver le climat et les ressources au quotidien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4CAF3E7-FF0E-4E41-BBB8-4717941DFA40}"/>
              </a:ext>
            </a:extLst>
          </p:cNvPr>
          <p:cNvSpPr txBox="1"/>
          <p:nvPr/>
        </p:nvSpPr>
        <p:spPr>
          <a:xfrm>
            <a:off x="3679562" y="2410034"/>
            <a:ext cx="58855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Lorsque vous faites vos courses, essayez d'acheter des produits qui </a:t>
            </a:r>
            <a:r>
              <a:rPr lang="de-CH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/>
              <a:t>sont</a:t>
            </a:r>
            <a:r>
              <a:rPr lang="de-CH" sz="2000" dirty="0"/>
              <a:t> </a:t>
            </a:r>
            <a:r>
              <a:rPr lang="de-CH" sz="2000" dirty="0" err="1"/>
              <a:t>conditionnés</a:t>
            </a:r>
            <a:r>
              <a:rPr lang="de-CH" sz="2000" dirty="0"/>
              <a:t> de </a:t>
            </a:r>
            <a:r>
              <a:rPr lang="de-CH" sz="2000" dirty="0" err="1"/>
              <a:t>manière</a:t>
            </a:r>
            <a:r>
              <a:rPr lang="de-CH" sz="2000" dirty="0"/>
              <a:t> </a:t>
            </a:r>
            <a:r>
              <a:rPr lang="fr-FR" sz="2000" dirty="0"/>
              <a:t>écologique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sont pauvres en substances nocives ou exempts de celles-ci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sont durables et respectueux de l'environnement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/>
              <a:t>sont</a:t>
            </a:r>
            <a:r>
              <a:rPr lang="de-CH" sz="2000" dirty="0"/>
              <a:t> </a:t>
            </a:r>
            <a:r>
              <a:rPr lang="de-CH" sz="2000" dirty="0" err="1"/>
              <a:t>recyclables</a:t>
            </a:r>
            <a:r>
              <a:rPr lang="de-CH" sz="2000" dirty="0"/>
              <a:t> </a:t>
            </a:r>
            <a:r>
              <a:rPr lang="de-CH" sz="2000" dirty="0" err="1"/>
              <a:t>après</a:t>
            </a:r>
            <a:r>
              <a:rPr lang="de-CH" sz="2000" dirty="0"/>
              <a:t> </a:t>
            </a:r>
            <a:r>
              <a:rPr lang="de-CH" sz="2000" dirty="0" err="1"/>
              <a:t>usage</a:t>
            </a:r>
            <a:r>
              <a:rPr lang="de-CH" sz="2000" dirty="0"/>
              <a:t>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6564AE-8A22-4AFB-9D5B-5296E5059759}"/>
              </a:ext>
            </a:extLst>
          </p:cNvPr>
          <p:cNvSpPr txBox="1"/>
          <p:nvPr/>
        </p:nvSpPr>
        <p:spPr>
          <a:xfrm>
            <a:off x="3679562" y="5066420"/>
            <a:ext cx="54393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Recherchez des </a:t>
            </a:r>
            <a:r>
              <a:rPr lang="fr-FR" sz="2000" b="1" dirty="0"/>
              <a:t>labels de qualité </a:t>
            </a:r>
            <a:r>
              <a:rPr lang="fr-FR" sz="2000" dirty="0"/>
              <a:t>tels que "</a:t>
            </a:r>
            <a:r>
              <a:rPr lang="fr-FR" sz="2000" dirty="0" err="1"/>
              <a:t>Clever</a:t>
            </a:r>
            <a:r>
              <a:rPr lang="fr-FR" sz="2000" dirty="0"/>
              <a:t> </a:t>
            </a:r>
            <a:r>
              <a:rPr lang="fr-FR" sz="2000" dirty="0" err="1"/>
              <a:t>Akafen</a:t>
            </a:r>
            <a:r>
              <a:rPr lang="fr-FR" sz="2000" dirty="0"/>
              <a:t>" et utilisez </a:t>
            </a:r>
            <a:r>
              <a:rPr lang="fr-FR" sz="2000" b="1" dirty="0"/>
              <a:t>des systèmes à usages multiples </a:t>
            </a:r>
            <a:r>
              <a:rPr lang="fr-FR" sz="2000" dirty="0"/>
              <a:t>tels que l’</a:t>
            </a:r>
            <a:r>
              <a:rPr lang="fr-FR" sz="2000" dirty="0" err="1"/>
              <a:t>Ecobox</a:t>
            </a:r>
            <a:r>
              <a:rPr lang="fr-FR" sz="2000" dirty="0"/>
              <a:t>, le </a:t>
            </a:r>
            <a:r>
              <a:rPr lang="fr-FR" sz="2000" dirty="0" err="1"/>
              <a:t>Superbag</a:t>
            </a:r>
            <a:r>
              <a:rPr lang="fr-FR" sz="2000" dirty="0"/>
              <a:t> et l’Eco-sac. </a:t>
            </a:r>
            <a:endParaRPr lang="de-DE" sz="20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5B100D-B7BD-40E7-A010-02648028FD08}"/>
              </a:ext>
            </a:extLst>
          </p:cNvPr>
          <p:cNvSpPr txBox="1"/>
          <p:nvPr/>
        </p:nvSpPr>
        <p:spPr>
          <a:xfrm>
            <a:off x="3491635" y="1671228"/>
            <a:ext cx="6693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 </a:t>
            </a:r>
            <a:r>
              <a:rPr lang="fr-FR" sz="2400" b="1" dirty="0"/>
              <a:t>Préserver déjà les ressources pendant les courses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DD0F58-E3F9-4586-BB21-C1B9AD1D5BF6}"/>
              </a:ext>
            </a:extLst>
          </p:cNvPr>
          <p:cNvSpPr txBox="1"/>
          <p:nvPr/>
        </p:nvSpPr>
        <p:spPr>
          <a:xfrm>
            <a:off x="2259381" y="7705887"/>
            <a:ext cx="7234647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667" dirty="0"/>
          </a:p>
        </p:txBody>
      </p:sp>
    </p:spTree>
    <p:extLst>
      <p:ext uri="{BB962C8B-B14F-4D97-AF65-F5344CB8AC3E}">
        <p14:creationId xmlns:p14="http://schemas.microsoft.com/office/powerpoint/2010/main" val="5957262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01FC8D1-95D1-4E5F-B720-8AF98DFB3637}"/>
              </a:ext>
            </a:extLst>
          </p:cNvPr>
          <p:cNvSpPr/>
          <p:nvPr/>
        </p:nvSpPr>
        <p:spPr>
          <a:xfrm>
            <a:off x="10040186" y="719496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F3659-FEE7-4818-A40B-5D2AF6A23A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" y="456808"/>
            <a:ext cx="2572918" cy="19769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2C8873-76CE-416E-96A2-A39878304E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" y="2669214"/>
            <a:ext cx="2572918" cy="18608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D8184E-7FFF-43C3-995A-D137B925B6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9" y="5000990"/>
            <a:ext cx="2955315" cy="18608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1A0C8CD-55C9-4A04-8A8F-061100E4F6CF}"/>
              </a:ext>
            </a:extLst>
          </p:cNvPr>
          <p:cNvSpPr txBox="1"/>
          <p:nvPr/>
        </p:nvSpPr>
        <p:spPr>
          <a:xfrm>
            <a:off x="3766478" y="476888"/>
            <a:ext cx="5999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Une action appropriée à votre domicile</a:t>
            </a:r>
            <a:endParaRPr lang="de-CH" sz="2400" b="1" dirty="0"/>
          </a:p>
          <a:p>
            <a:endParaRPr lang="de-DE" dirty="0"/>
          </a:p>
          <a:p>
            <a:pPr algn="ctr"/>
            <a:r>
              <a:rPr lang="fr-FR" sz="2000" dirty="0"/>
              <a:t>Collectez séparément les déchets qui n'ont pas leur place dans les déchets résiduels</a:t>
            </a:r>
            <a:r>
              <a:rPr lang="de-DE" sz="2000" dirty="0"/>
              <a:t>.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1BBE22-F329-4792-A220-E641640FAAF4}"/>
              </a:ext>
            </a:extLst>
          </p:cNvPr>
          <p:cNvSpPr txBox="1"/>
          <p:nvPr/>
        </p:nvSpPr>
        <p:spPr>
          <a:xfrm>
            <a:off x="3766478" y="2784047"/>
            <a:ext cx="59995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Tri correct dans le local à déchets</a:t>
            </a:r>
            <a:endParaRPr lang="de-CH" sz="1600" dirty="0"/>
          </a:p>
          <a:p>
            <a:endParaRPr lang="de-DE" dirty="0"/>
          </a:p>
          <a:p>
            <a:pPr algn="ctr"/>
            <a:r>
              <a:rPr lang="fr-FR" sz="2000" dirty="0">
                <a:cs typeface="Times New Roman" panose="02020603050405020304" pitchFamily="18" charset="0"/>
              </a:rPr>
              <a:t>Mettez vos déchets dans les bons conteneurs et contribuez ainsi à la préservation des ressources.</a:t>
            </a:r>
            <a:endParaRPr lang="de-CH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86351D-B342-4FD8-B106-8AC456FFB880}"/>
              </a:ext>
            </a:extLst>
          </p:cNvPr>
          <p:cNvSpPr txBox="1"/>
          <p:nvPr/>
        </p:nvSpPr>
        <p:spPr>
          <a:xfrm>
            <a:off x="4040602" y="4823435"/>
            <a:ext cx="5999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/>
          </a:p>
          <a:p>
            <a:pPr algn="ctr"/>
            <a:r>
              <a:rPr lang="de-DE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Gestion</a:t>
            </a:r>
            <a:r>
              <a:rPr lang="de-D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de-DE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déchets</a:t>
            </a:r>
            <a:r>
              <a:rPr lang="de-D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résiduels</a:t>
            </a:r>
            <a:endParaRPr lang="de-DE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de-DE" dirty="0"/>
          </a:p>
          <a:p>
            <a:pPr algn="ctr"/>
            <a:r>
              <a:rPr lang="fr-FR" sz="2000" dirty="0"/>
              <a:t>Utilisez la poubelle noire pour les déchets résiduels restants ou utilisez la poubelle intelligente,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si disponible.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155643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01FC8D1-95D1-4E5F-B720-8AF98DFB3637}"/>
              </a:ext>
            </a:extLst>
          </p:cNvPr>
          <p:cNvSpPr/>
          <p:nvPr/>
        </p:nvSpPr>
        <p:spPr>
          <a:xfrm>
            <a:off x="-2880159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FAC6AD9-D102-4567-8F20-7A6EB7D214F2}"/>
              </a:ext>
            </a:extLst>
          </p:cNvPr>
          <p:cNvSpPr/>
          <p:nvPr/>
        </p:nvSpPr>
        <p:spPr>
          <a:xfrm>
            <a:off x="1599407" y="317912"/>
            <a:ext cx="95996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Le </a:t>
            </a:r>
            <a:r>
              <a:rPr lang="de-CH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label</a:t>
            </a:r>
            <a:r>
              <a:rPr lang="de-CH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SDK </a:t>
            </a:r>
            <a:r>
              <a:rPr lang="de-CH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pour</a:t>
            </a:r>
            <a:r>
              <a:rPr lang="de-CH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CH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une</a:t>
            </a:r>
            <a:r>
              <a:rPr lang="de-CH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de-CH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mise</a:t>
            </a:r>
            <a:r>
              <a:rPr lang="de-CH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en </a:t>
            </a:r>
            <a:r>
              <a:rPr lang="de-CH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oeuvre</a:t>
            </a:r>
            <a:r>
              <a:rPr lang="de-CH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 </a:t>
            </a:r>
            <a:r>
              <a:rPr lang="de-CH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exemplaire</a:t>
            </a:r>
            <a:endParaRPr lang="de-DE" sz="1600" dirty="0">
              <a:solidFill>
                <a:srgbClr val="686868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20C2CE-12C7-4BB3-A789-B223404B7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"/>
          <a:stretch/>
        </p:blipFill>
        <p:spPr>
          <a:xfrm>
            <a:off x="8657894" y="1611400"/>
            <a:ext cx="2665092" cy="483128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1DFC1AD-AE9A-4EDA-A05F-3013D1CE4056}"/>
              </a:ext>
            </a:extLst>
          </p:cNvPr>
          <p:cNvSpPr/>
          <p:nvPr/>
        </p:nvSpPr>
        <p:spPr>
          <a:xfrm>
            <a:off x="3771032" y="2045384"/>
            <a:ext cx="4554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b="1" dirty="0">
                <a:solidFill>
                  <a:prstClr val="black"/>
                </a:solidFill>
              </a:rPr>
              <a:t>Le </a:t>
            </a:r>
            <a:r>
              <a:rPr lang="de-DE" sz="2800" b="1" dirty="0" err="1">
                <a:solidFill>
                  <a:prstClr val="black"/>
                </a:solidFill>
              </a:rPr>
              <a:t>label</a:t>
            </a:r>
            <a:r>
              <a:rPr lang="de-DE" sz="2800" b="1" dirty="0">
                <a:solidFill>
                  <a:prstClr val="black"/>
                </a:solidFill>
              </a:rPr>
              <a:t> SDK </a:t>
            </a:r>
            <a:r>
              <a:rPr lang="de-DE" sz="2800" b="1" dirty="0" err="1">
                <a:solidFill>
                  <a:prstClr val="black"/>
                </a:solidFill>
              </a:rPr>
              <a:t>sert</a:t>
            </a:r>
            <a:r>
              <a:rPr lang="de-DE" sz="2800" b="1" dirty="0">
                <a:solidFill>
                  <a:prstClr val="black"/>
                </a:solidFill>
              </a:rPr>
              <a:t> à </a:t>
            </a:r>
            <a:r>
              <a:rPr lang="de-DE" sz="2800" b="1" dirty="0" err="1">
                <a:solidFill>
                  <a:prstClr val="black"/>
                </a:solidFill>
              </a:rPr>
              <a:t>distinguer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de-DE" sz="2800" b="1" dirty="0" err="1">
                <a:solidFill>
                  <a:prstClr val="black"/>
                </a:solidFill>
              </a:rPr>
              <a:t>un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fr-FR" sz="2800" b="1" dirty="0">
                <a:solidFill>
                  <a:prstClr val="black"/>
                </a:solidFill>
              </a:rPr>
              <a:t>engagement exemplaire pour la protection des ressources et du climat, dont tous les résidents et </a:t>
            </a:r>
            <a:r>
              <a:rPr lang="fr-FR" sz="2800" b="1" dirty="0"/>
              <a:t>le gérant de l’immeuble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>
                <a:solidFill>
                  <a:prstClr val="black"/>
                </a:solidFill>
              </a:rPr>
              <a:t>peuvent être fiers </a:t>
            </a:r>
            <a:r>
              <a:rPr lang="de-DE" sz="2800" b="1" dirty="0">
                <a:solidFill>
                  <a:prstClr val="black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6378464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5C210749-3B5D-429E-8387-9ABA2258E79E}"/>
              </a:ext>
            </a:extLst>
          </p:cNvPr>
          <p:cNvSpPr/>
          <p:nvPr/>
        </p:nvSpPr>
        <p:spPr>
          <a:xfrm>
            <a:off x="-2202025" y="849085"/>
            <a:ext cx="5410573" cy="5557577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3CDE49-8A06-48B2-B55A-1BFEECA4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683" y="1873971"/>
            <a:ext cx="7001830" cy="39377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 algn="just">
              <a:buNone/>
            </a:pPr>
            <a:r>
              <a:rPr lang="de-DE" sz="3200" dirty="0"/>
              <a:t>La SDK </a:t>
            </a:r>
            <a:r>
              <a:rPr lang="de-DE" sz="3200" dirty="0" err="1"/>
              <a:t>vous</a:t>
            </a:r>
            <a:r>
              <a:rPr lang="de-DE" sz="3200" dirty="0"/>
              <a:t> </a:t>
            </a:r>
            <a:r>
              <a:rPr lang="fr-FR" sz="3200" dirty="0"/>
              <a:t>conseille selon le principe du pollueur-payeur pour </a:t>
            </a:r>
            <a:r>
              <a:rPr lang="fr-FR" sz="3200" b="1" dirty="0"/>
              <a:t>réduire vos déchets résiduels </a:t>
            </a:r>
            <a:r>
              <a:rPr lang="fr-FR" sz="3200" dirty="0"/>
              <a:t>et </a:t>
            </a:r>
            <a:r>
              <a:rPr lang="fr-FR" sz="3200" b="1" dirty="0"/>
              <a:t>renforcer la préservation des ressources </a:t>
            </a:r>
            <a:r>
              <a:rPr lang="fr-FR" sz="3200" dirty="0"/>
              <a:t>par le recyclage et la prévention des déchets dans votre immeuble résidentiel.</a:t>
            </a:r>
            <a:endParaRPr lang="de-CH" sz="32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EDB4DF0-B75B-437D-A623-1ED550B435CC}"/>
              </a:ext>
            </a:extLst>
          </p:cNvPr>
          <p:cNvSpPr/>
          <p:nvPr/>
        </p:nvSpPr>
        <p:spPr>
          <a:xfrm>
            <a:off x="3945683" y="849085"/>
            <a:ext cx="595666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9937">
              <a:lnSpc>
                <a:spcPct val="90000"/>
              </a:lnSpc>
              <a:spcBef>
                <a:spcPts val="1050"/>
              </a:spcBef>
            </a:pPr>
            <a:r>
              <a:rPr lang="de-DE" sz="4800" b="1" i="1" dirty="0">
                <a:solidFill>
                  <a:srgbClr val="686868"/>
                </a:solidFill>
                <a:latin typeface="+mj-lt"/>
                <a:cs typeface="Calibri" panose="020F0502020204030204" pitchFamily="34" charset="0"/>
              </a:rPr>
              <a:t>SDK Residenzen</a:t>
            </a:r>
          </a:p>
        </p:txBody>
      </p:sp>
    </p:spTree>
    <p:extLst>
      <p:ext uri="{BB962C8B-B14F-4D97-AF65-F5344CB8AC3E}">
        <p14:creationId xmlns:p14="http://schemas.microsoft.com/office/powerpoint/2010/main" val="22254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9779AF6-1B6B-4B9F-8AD4-FA2BD67E2368}"/>
              </a:ext>
            </a:extLst>
          </p:cNvPr>
          <p:cNvSpPr/>
          <p:nvPr/>
        </p:nvSpPr>
        <p:spPr>
          <a:xfrm>
            <a:off x="9918266" y="624161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B6D38D-F429-4A10-8132-50E544DAF5A1}"/>
              </a:ext>
            </a:extLst>
          </p:cNvPr>
          <p:cNvSpPr txBox="1"/>
          <p:nvPr/>
        </p:nvSpPr>
        <p:spPr>
          <a:xfrm>
            <a:off x="2414563" y="775397"/>
            <a:ext cx="5036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>
                <a:solidFill>
                  <a:srgbClr val="686868"/>
                </a:solidFill>
                <a:latin typeface="+mj-lt"/>
              </a:rPr>
              <a:t>Contactez-nous</a:t>
            </a:r>
            <a:r>
              <a:rPr lang="de-DE" sz="4000" b="1" dirty="0">
                <a:solidFill>
                  <a:srgbClr val="686868"/>
                </a:solidFill>
                <a:latin typeface="+mj-lt"/>
              </a:rPr>
              <a:t> :</a:t>
            </a:r>
            <a:endParaRPr lang="de-CH" sz="4000" b="1" dirty="0">
              <a:solidFill>
                <a:srgbClr val="686868"/>
              </a:solid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204E91-C674-4DB1-92F1-1441E39C495B}"/>
              </a:ext>
            </a:extLst>
          </p:cNvPr>
          <p:cNvSpPr txBox="1"/>
          <p:nvPr/>
        </p:nvSpPr>
        <p:spPr>
          <a:xfrm>
            <a:off x="3747186" y="1840167"/>
            <a:ext cx="4338735" cy="35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67" dirty="0"/>
          </a:p>
          <a:p>
            <a:r>
              <a:rPr lang="de-DE" sz="2800" b="1" dirty="0"/>
              <a:t> </a:t>
            </a:r>
            <a:r>
              <a:rPr lang="de-DE" sz="2800" dirty="0"/>
              <a:t>488 216 – 1</a:t>
            </a:r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residenzen@sdk.lu</a:t>
            </a:r>
          </a:p>
          <a:p>
            <a:endParaRPr lang="de-DE" sz="2800" dirty="0">
              <a:latin typeface="+mj-lt"/>
            </a:endParaRPr>
          </a:p>
          <a:p>
            <a:endParaRPr lang="de-DE" sz="100" dirty="0">
              <a:latin typeface="+mj-lt"/>
            </a:endParaRPr>
          </a:p>
          <a:p>
            <a:endParaRPr lang="de-DE" sz="2800" dirty="0">
              <a:latin typeface="+mj-lt"/>
            </a:endParaRPr>
          </a:p>
          <a:p>
            <a:r>
              <a:rPr lang="de-DE" sz="2800" dirty="0"/>
              <a:t>residenzen.sdk.lu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B13C07-7D67-4207-8ACF-1B50024C9DE0}"/>
              </a:ext>
            </a:extLst>
          </p:cNvPr>
          <p:cNvSpPr/>
          <p:nvPr/>
        </p:nvSpPr>
        <p:spPr>
          <a:xfrm>
            <a:off x="2482097" y="1840166"/>
            <a:ext cx="1148192" cy="1101012"/>
          </a:xfrm>
          <a:prstGeom prst="ellipse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Telefon">
            <a:extLst>
              <a:ext uri="{FF2B5EF4-FFF2-40B4-BE49-F238E27FC236}">
                <a16:creationId xmlns:a16="http://schemas.microsoft.com/office/drawing/2014/main" id="{2AD5CC0A-6B4C-4231-91C5-4195DC0104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1721" y="1933472"/>
            <a:ext cx="914400" cy="914400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936B9A88-82A4-4A5A-8923-9D422BFE9104}"/>
              </a:ext>
            </a:extLst>
          </p:cNvPr>
          <p:cNvSpPr/>
          <p:nvPr/>
        </p:nvSpPr>
        <p:spPr>
          <a:xfrm>
            <a:off x="2484825" y="1840166"/>
            <a:ext cx="1148192" cy="1101012"/>
          </a:xfrm>
          <a:prstGeom prst="ellipse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66A012A-B826-4BD2-923A-9D008B035644}"/>
              </a:ext>
            </a:extLst>
          </p:cNvPr>
          <p:cNvSpPr/>
          <p:nvPr/>
        </p:nvSpPr>
        <p:spPr>
          <a:xfrm>
            <a:off x="2482097" y="3133671"/>
            <a:ext cx="1148192" cy="1101012"/>
          </a:xfrm>
          <a:prstGeom prst="ellipse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9B83DED-F0AF-4989-8C53-365AD8E7E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63" y="4427176"/>
            <a:ext cx="1274174" cy="1225402"/>
          </a:xfrm>
          <a:prstGeom prst="rect">
            <a:avLst/>
          </a:prstGeom>
        </p:spPr>
      </p:pic>
      <p:pic>
        <p:nvPicPr>
          <p:cNvPr id="20" name="Grafik 19" descr="E-Mail">
            <a:extLst>
              <a:ext uri="{FF2B5EF4-FFF2-40B4-BE49-F238E27FC236}">
                <a16:creationId xmlns:a16="http://schemas.microsoft.com/office/drawing/2014/main" id="{9B00EE47-ED93-46C2-A074-E5CDE9E34B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650" y="3252177"/>
            <a:ext cx="864000" cy="864000"/>
          </a:xfrm>
          <a:prstGeom prst="rect">
            <a:avLst/>
          </a:prstGeom>
        </p:spPr>
      </p:pic>
      <p:pic>
        <p:nvPicPr>
          <p:cNvPr id="22" name="Grafik 21" descr="Internet">
            <a:extLst>
              <a:ext uri="{FF2B5EF4-FFF2-40B4-BE49-F238E27FC236}">
                <a16:creationId xmlns:a16="http://schemas.microsoft.com/office/drawing/2014/main" id="{088DF3F0-E731-4AC9-A8DF-EB30389B8E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4450" y="45826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93525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1" descr="Be The Change: Valorlux s'offre un rebranding et dévoile son nouveau slogan  signé h2a – adada">
            <a:extLst>
              <a:ext uri="{FF2B5EF4-FFF2-40B4-BE49-F238E27FC236}">
                <a16:creationId xmlns:a16="http://schemas.microsoft.com/office/drawing/2014/main" id="{8AC769D7-E82F-4082-98C3-09F414E693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06" y="4087507"/>
            <a:ext cx="1512303" cy="8461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C210749-3B5D-429E-8387-9ABA2258E79E}"/>
              </a:ext>
            </a:extLst>
          </p:cNvPr>
          <p:cNvSpPr/>
          <p:nvPr/>
        </p:nvSpPr>
        <p:spPr>
          <a:xfrm>
            <a:off x="-2799931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pic>
        <p:nvPicPr>
          <p:cNvPr id="5" name="Grafik 29" descr="GSPL - CLC">
            <a:extLst>
              <a:ext uri="{FF2B5EF4-FFF2-40B4-BE49-F238E27FC236}">
                <a16:creationId xmlns:a16="http://schemas.microsoft.com/office/drawing/2014/main" id="{C0B0A940-5A55-44C1-97D3-83188960741F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49" y="4046022"/>
            <a:ext cx="977954" cy="110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22" descr="Piles au lithium : ce qu'il faut savoir ! - Tous les articles - Entreprises  magazine, Luxembourg">
            <a:extLst>
              <a:ext uri="{FF2B5EF4-FFF2-40B4-BE49-F238E27FC236}">
                <a16:creationId xmlns:a16="http://schemas.microsoft.com/office/drawing/2014/main" id="{243D7883-BFA1-427A-97D9-84C26A8E622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2" y="5006205"/>
            <a:ext cx="1326144" cy="699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23" descr="Ecotrel ASBL | LinkedIn">
            <a:extLst>
              <a:ext uri="{FF2B5EF4-FFF2-40B4-BE49-F238E27FC236}">
                <a16:creationId xmlns:a16="http://schemas.microsoft.com/office/drawing/2014/main" id="{66779CDC-F360-4A78-B1A9-CB4815B3DF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64" y="4803503"/>
            <a:ext cx="1188786" cy="110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B559B3F0-EEBB-42AB-BB55-8C5FEEE0D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619" y="1996793"/>
            <a:ext cx="5596955" cy="94831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755504F-E98B-4F63-B7FF-BA415FFE50BC}"/>
              </a:ext>
            </a:extLst>
          </p:cNvPr>
          <p:cNvSpPr txBox="1"/>
          <p:nvPr/>
        </p:nvSpPr>
        <p:spPr>
          <a:xfrm>
            <a:off x="4028480" y="1245334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>
                <a:latin typeface="+mj-lt"/>
              </a:rPr>
              <a:t>Une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action</a:t>
            </a:r>
            <a:r>
              <a:rPr lang="de-DE" sz="3200" b="1" dirty="0">
                <a:latin typeface="+mj-lt"/>
              </a:rPr>
              <a:t> de :</a:t>
            </a:r>
            <a:endParaRPr lang="de-CH" sz="3200" b="1" dirty="0"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E93047D-26B6-4AC6-86ED-17BABA06AE16}"/>
              </a:ext>
            </a:extLst>
          </p:cNvPr>
          <p:cNvSpPr txBox="1"/>
          <p:nvPr/>
        </p:nvSpPr>
        <p:spPr>
          <a:xfrm>
            <a:off x="4028480" y="3354595"/>
            <a:ext cx="487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+mj-lt"/>
              </a:rPr>
              <a:t>En </a:t>
            </a:r>
            <a:r>
              <a:rPr lang="de-DE" sz="3200" b="1" dirty="0" err="1">
                <a:latin typeface="+mj-lt"/>
              </a:rPr>
              <a:t>collaboration</a:t>
            </a:r>
            <a:r>
              <a:rPr lang="de-DE" sz="3200" b="1" dirty="0">
                <a:latin typeface="+mj-lt"/>
              </a:rPr>
              <a:t> </a:t>
            </a:r>
            <a:r>
              <a:rPr lang="de-DE" sz="3200" b="1" dirty="0" err="1">
                <a:latin typeface="+mj-lt"/>
              </a:rPr>
              <a:t>avec</a:t>
            </a:r>
            <a:r>
              <a:rPr lang="de-DE" sz="3200" b="1" dirty="0">
                <a:latin typeface="+mj-lt"/>
              </a:rPr>
              <a:t> :</a:t>
            </a:r>
            <a:endParaRPr lang="de-CH" sz="3200" b="1" dirty="0">
              <a:latin typeface="+mj-lt"/>
            </a:endParaRPr>
          </a:p>
        </p:txBody>
      </p:sp>
      <p:pic>
        <p:nvPicPr>
          <p:cNvPr id="11" name="Grafik 10" descr="D&amp;amp;D Immobilier - Luxembourg">
            <a:extLst>
              <a:ext uri="{FF2B5EF4-FFF2-40B4-BE49-F238E27FC236}">
                <a16:creationId xmlns:a16="http://schemas.microsoft.com/office/drawing/2014/main" id="{A1675CB8-2ED0-423E-937E-EB55221E26F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42" y="4315824"/>
            <a:ext cx="1710361" cy="389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02536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ACFAB76-AD48-4BFA-93EB-01DDBC3F86B0}"/>
              </a:ext>
            </a:extLst>
          </p:cNvPr>
          <p:cNvSpPr txBox="1"/>
          <p:nvPr/>
        </p:nvSpPr>
        <p:spPr>
          <a:xfrm>
            <a:off x="1802424" y="5169877"/>
            <a:ext cx="553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Regardez</a:t>
            </a:r>
            <a:r>
              <a:rPr lang="de-DE" dirty="0"/>
              <a:t> la </a:t>
            </a:r>
            <a:r>
              <a:rPr lang="de-DE" dirty="0" err="1"/>
              <a:t>video</a:t>
            </a:r>
            <a:r>
              <a:rPr lang="de-DE" dirty="0"/>
              <a:t> de SDK Residenzen!</a:t>
            </a:r>
          </a:p>
          <a:p>
            <a:r>
              <a:rPr lang="de-CH" dirty="0">
                <a:hlinkClick r:id="rId2"/>
              </a:rPr>
              <a:t>https://www.youtube.com/watch?v=ap31usMJr2M</a:t>
            </a:r>
            <a:endParaRPr lang="de-CH" dirty="0"/>
          </a:p>
          <a:p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EDF822-5E25-4095-9723-0130777E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904" y="3182815"/>
            <a:ext cx="4661143" cy="26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>
            <a:extLst>
              <a:ext uri="{FF2B5EF4-FFF2-40B4-BE49-F238E27FC236}">
                <a16:creationId xmlns:a16="http://schemas.microsoft.com/office/drawing/2014/main" id="{45472BBB-DEC3-4043-A944-EB1F6EF1C838}"/>
              </a:ext>
            </a:extLst>
          </p:cNvPr>
          <p:cNvSpPr/>
          <p:nvPr/>
        </p:nvSpPr>
        <p:spPr>
          <a:xfrm>
            <a:off x="9918266" y="830319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AD846-D483-4134-8639-507B9176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65" y="269124"/>
            <a:ext cx="12798425" cy="1391534"/>
          </a:xfrm>
        </p:spPr>
        <p:txBody>
          <a:bodyPr>
            <a:normAutofit/>
          </a:bodyPr>
          <a:lstStyle/>
          <a:p>
            <a:r>
              <a:rPr lang="de-DE" sz="4400" b="1" dirty="0">
                <a:solidFill>
                  <a:srgbClr val="686868"/>
                </a:solidFill>
              </a:rPr>
              <a:t>Vos </a:t>
            </a:r>
            <a:r>
              <a:rPr lang="de-DE" sz="4400" b="1" dirty="0" err="1">
                <a:solidFill>
                  <a:srgbClr val="686868"/>
                </a:solidFill>
              </a:rPr>
              <a:t>avantages</a:t>
            </a:r>
            <a:r>
              <a:rPr lang="de-DE" sz="4400" b="1" dirty="0">
                <a:solidFill>
                  <a:srgbClr val="686868"/>
                </a:solidFill>
              </a:rPr>
              <a:t> </a:t>
            </a:r>
            <a:r>
              <a:rPr lang="de-DE" sz="4400" b="1" dirty="0" err="1">
                <a:solidFill>
                  <a:srgbClr val="686868"/>
                </a:solidFill>
              </a:rPr>
              <a:t>avec</a:t>
            </a:r>
            <a:r>
              <a:rPr lang="de-DE" sz="4400" b="1" dirty="0">
                <a:solidFill>
                  <a:srgbClr val="686868"/>
                </a:solidFill>
              </a:rPr>
              <a:t> SDK Residenzen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159AFEA-8923-4F4C-9A0B-57B508484B77}"/>
              </a:ext>
            </a:extLst>
          </p:cNvPr>
          <p:cNvSpPr txBox="1"/>
          <p:nvPr/>
        </p:nvSpPr>
        <p:spPr>
          <a:xfrm>
            <a:off x="3029321" y="1958870"/>
            <a:ext cx="894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Vous réduisez vos déchets résiduels.</a:t>
            </a:r>
            <a:endParaRPr lang="de-DE" sz="28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0342FCA-F680-4B2E-B3E2-43A0A80AE217}"/>
              </a:ext>
            </a:extLst>
          </p:cNvPr>
          <p:cNvSpPr txBox="1"/>
          <p:nvPr/>
        </p:nvSpPr>
        <p:spPr>
          <a:xfrm>
            <a:off x="3029321" y="3476069"/>
            <a:ext cx="6295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Vous éliminez facilement vos déchets ménagers</a:t>
            </a:r>
            <a:r>
              <a:rPr lang="de-CH" sz="2800" dirty="0"/>
              <a:t>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7D332BB-32D4-48C3-9755-C7288C8A7895}"/>
              </a:ext>
            </a:extLst>
          </p:cNvPr>
          <p:cNvSpPr txBox="1"/>
          <p:nvPr/>
        </p:nvSpPr>
        <p:spPr>
          <a:xfrm>
            <a:off x="3029321" y="5375549"/>
            <a:ext cx="7267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Vous permettez le recyclage grâce à la collecte sélective</a:t>
            </a:r>
            <a:r>
              <a:rPr lang="de-DE" sz="2800" dirty="0"/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6BFB50-BCAD-40CF-AAC2-513D99437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7774" r="7997"/>
          <a:stretch/>
        </p:blipFill>
        <p:spPr>
          <a:xfrm>
            <a:off x="822465" y="5095378"/>
            <a:ext cx="1328685" cy="13844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E34B4D-6199-41B7-83D9-0667D99A1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9596" r="4974"/>
          <a:stretch/>
        </p:blipFill>
        <p:spPr>
          <a:xfrm>
            <a:off x="822465" y="3245544"/>
            <a:ext cx="1328685" cy="13915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E07DE9E-85B5-4B83-A60A-6D8B54957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7774" r="4280"/>
          <a:stretch/>
        </p:blipFill>
        <p:spPr>
          <a:xfrm>
            <a:off x="822465" y="1528262"/>
            <a:ext cx="1306285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>
            <a:extLst>
              <a:ext uri="{FF2B5EF4-FFF2-40B4-BE49-F238E27FC236}">
                <a16:creationId xmlns:a16="http://schemas.microsoft.com/office/drawing/2014/main" id="{45472BBB-DEC3-4043-A944-EB1F6EF1C838}"/>
              </a:ext>
            </a:extLst>
          </p:cNvPr>
          <p:cNvSpPr/>
          <p:nvPr/>
        </p:nvSpPr>
        <p:spPr>
          <a:xfrm>
            <a:off x="-3110480" y="817021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AD846-D483-4134-8639-507B9176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798425" cy="1391534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Vos </a:t>
            </a:r>
            <a:r>
              <a:rPr lang="de-DE" sz="4400" b="1" dirty="0" err="1">
                <a:solidFill>
                  <a:srgbClr val="686868"/>
                </a:solidFill>
              </a:rPr>
              <a:t>avantages</a:t>
            </a:r>
            <a:r>
              <a:rPr lang="de-DE" sz="4400" b="1" dirty="0">
                <a:solidFill>
                  <a:srgbClr val="686868"/>
                </a:solidFill>
              </a:rPr>
              <a:t> </a:t>
            </a:r>
            <a:r>
              <a:rPr lang="de-DE" sz="4400" b="1" dirty="0" err="1">
                <a:solidFill>
                  <a:srgbClr val="686868"/>
                </a:solidFill>
              </a:rPr>
              <a:t>avec</a:t>
            </a:r>
            <a:r>
              <a:rPr lang="de-DE" sz="4400" b="1" dirty="0">
                <a:solidFill>
                  <a:srgbClr val="686868"/>
                </a:solidFill>
              </a:rPr>
              <a:t> SDK Residenzen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E4F4EE4-B135-4AE7-9309-C85D07271A9D}"/>
              </a:ext>
            </a:extLst>
          </p:cNvPr>
          <p:cNvSpPr/>
          <p:nvPr/>
        </p:nvSpPr>
        <p:spPr>
          <a:xfrm>
            <a:off x="3125405" y="1365455"/>
            <a:ext cx="7717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prstClr val="black"/>
                </a:solidFill>
              </a:rPr>
              <a:t>Vous économisez 20 à 40 % de vos dépenses en réduisant les déchets résiduels. </a:t>
            </a:r>
            <a:endParaRPr lang="de-DE" sz="2800" dirty="0">
              <a:solidFill>
                <a:prstClr val="black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1155E-B18B-4438-90EB-9206C2826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4729" y="1115078"/>
            <a:ext cx="1298561" cy="13839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F628315-8EF9-46C9-96FF-0FDDD5DD8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/>
          <a:stretch/>
        </p:blipFill>
        <p:spPr>
          <a:xfrm>
            <a:off x="10810127" y="2723608"/>
            <a:ext cx="1347766" cy="131826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5EF4C73-D433-4CC8-8EDF-63DEC1CDEE46}"/>
              </a:ext>
            </a:extLst>
          </p:cNvPr>
          <p:cNvSpPr/>
          <p:nvPr/>
        </p:nvSpPr>
        <p:spPr>
          <a:xfrm>
            <a:off x="3174692" y="3112309"/>
            <a:ext cx="7960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prstClr val="black"/>
                </a:solidFill>
              </a:rPr>
              <a:t>Vous utilisez un local à déchets sûr et propre.</a:t>
            </a:r>
            <a:endParaRPr lang="de-CH" sz="2800" dirty="0">
              <a:solidFill>
                <a:prstClr val="black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984437E-52EB-4652-8EA8-9BBA14AD46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-116" b="1737"/>
          <a:stretch/>
        </p:blipFill>
        <p:spPr>
          <a:xfrm>
            <a:off x="10815974" y="4266486"/>
            <a:ext cx="1336073" cy="138684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4B0D1F2-9887-4899-AB62-E39D64AED17D}"/>
              </a:ext>
            </a:extLst>
          </p:cNvPr>
          <p:cNvSpPr txBox="1"/>
          <p:nvPr/>
        </p:nvSpPr>
        <p:spPr>
          <a:xfrm>
            <a:off x="3125405" y="4338882"/>
            <a:ext cx="7684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Conforme à la loi relative à la gestion des déchets du 21 mars 2012</a:t>
            </a:r>
            <a:endParaRPr lang="de-DE" sz="28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E161E0F-CF3C-484D-8990-61FCA74E9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r="10754"/>
          <a:stretch/>
        </p:blipFill>
        <p:spPr>
          <a:xfrm>
            <a:off x="10815974" y="5742929"/>
            <a:ext cx="1296000" cy="134524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AF77C6F-03D3-4223-9DD9-59882E148C79}"/>
              </a:ext>
            </a:extLst>
          </p:cNvPr>
          <p:cNvSpPr txBox="1"/>
          <p:nvPr/>
        </p:nvSpPr>
        <p:spPr>
          <a:xfrm>
            <a:off x="3126155" y="5743964"/>
            <a:ext cx="8008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Coordonné</a:t>
            </a:r>
            <a:r>
              <a:rPr lang="de-DE" sz="2800" dirty="0"/>
              <a:t> </a:t>
            </a:r>
            <a:r>
              <a:rPr lang="de-DE" sz="2800" dirty="0" err="1"/>
              <a:t>avec</a:t>
            </a:r>
            <a:r>
              <a:rPr lang="de-DE" sz="2800" dirty="0"/>
              <a:t> la </a:t>
            </a:r>
            <a:r>
              <a:rPr lang="de-DE" sz="2800" dirty="0" err="1"/>
              <a:t>Chambre</a:t>
            </a:r>
            <a:r>
              <a:rPr lang="de-DE" sz="2800" dirty="0"/>
              <a:t> </a:t>
            </a:r>
            <a:r>
              <a:rPr lang="de-DE" sz="2800" dirty="0" err="1"/>
              <a:t>Immobilière</a:t>
            </a:r>
            <a:r>
              <a:rPr lang="de-DE" sz="2800" dirty="0"/>
              <a:t> du G-D. et le </a:t>
            </a:r>
            <a:r>
              <a:rPr lang="de-DE" sz="2800" i="1" dirty="0" err="1"/>
              <a:t>Groupement</a:t>
            </a:r>
            <a:r>
              <a:rPr lang="de-DE" sz="2800" i="1" dirty="0"/>
              <a:t> des </a:t>
            </a:r>
            <a:r>
              <a:rPr lang="de-DE" sz="2800" i="1" dirty="0" err="1"/>
              <a:t>Syndicats</a:t>
            </a:r>
            <a:r>
              <a:rPr lang="de-DE" sz="2800" i="1" dirty="0"/>
              <a:t> </a:t>
            </a:r>
            <a:r>
              <a:rPr lang="de-DE" sz="2800" i="1" dirty="0" err="1"/>
              <a:t>Professionels</a:t>
            </a:r>
            <a:r>
              <a:rPr lang="de-DE" sz="2800" i="1" dirty="0"/>
              <a:t> du Luxembourg</a:t>
            </a:r>
          </a:p>
        </p:txBody>
      </p:sp>
    </p:spTree>
    <p:extLst>
      <p:ext uri="{BB962C8B-B14F-4D97-AF65-F5344CB8AC3E}">
        <p14:creationId xmlns:p14="http://schemas.microsoft.com/office/powerpoint/2010/main" val="30927868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A9F1B1C-EDD5-4547-8E33-4AFB5B3C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785" y="6672697"/>
            <a:ext cx="2879646" cy="383297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F4B2AC0-F856-412F-B6EB-965EE527BE49}"/>
              </a:ext>
            </a:extLst>
          </p:cNvPr>
          <p:cNvSpPr/>
          <p:nvPr/>
        </p:nvSpPr>
        <p:spPr>
          <a:xfrm>
            <a:off x="-1" y="30997"/>
            <a:ext cx="12798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000" b="1" dirty="0">
              <a:solidFill>
                <a:srgbClr val="686868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Le </a:t>
            </a:r>
            <a:r>
              <a:rPr lang="de-DE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principe</a:t>
            </a:r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du SDK Residenzen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5" y="1179008"/>
            <a:ext cx="89964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A9F1B1C-EDD5-4547-8E33-4AFB5B3C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F4B2AC0-F856-412F-B6EB-965EE527BE49}"/>
              </a:ext>
            </a:extLst>
          </p:cNvPr>
          <p:cNvSpPr/>
          <p:nvPr/>
        </p:nvSpPr>
        <p:spPr>
          <a:xfrm>
            <a:off x="-1" y="30997"/>
            <a:ext cx="12798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000" b="1" dirty="0">
              <a:solidFill>
                <a:srgbClr val="686868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Le </a:t>
            </a:r>
            <a:r>
              <a:rPr lang="de-DE" sz="4400" b="1" dirty="0" err="1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principe</a:t>
            </a:r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 du SDK Residenzen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1" y="1185467"/>
            <a:ext cx="8997541" cy="58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2DFD911C-C074-4250-B06E-631358F1FD1A}"/>
              </a:ext>
            </a:extLst>
          </p:cNvPr>
          <p:cNvSpPr/>
          <p:nvPr/>
        </p:nvSpPr>
        <p:spPr>
          <a:xfrm>
            <a:off x="9918266" y="720000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F10D7A-35D5-4850-ACC8-033841F6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57" y="456296"/>
            <a:ext cx="12798425" cy="912815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Le </a:t>
            </a:r>
            <a:r>
              <a:rPr lang="de-DE" sz="4400" b="1" dirty="0" err="1">
                <a:solidFill>
                  <a:srgbClr val="686868"/>
                </a:solidFill>
              </a:rPr>
              <a:t>concept</a:t>
            </a:r>
            <a:r>
              <a:rPr lang="de-DE" sz="4400" b="1" dirty="0">
                <a:solidFill>
                  <a:srgbClr val="686868"/>
                </a:solidFill>
              </a:rPr>
              <a:t> de la </a:t>
            </a:r>
            <a:r>
              <a:rPr lang="de-DE" sz="4400" b="1" dirty="0" err="1">
                <a:solidFill>
                  <a:srgbClr val="686868"/>
                </a:solidFill>
              </a:rPr>
              <a:t>collecte</a:t>
            </a:r>
            <a:endParaRPr lang="de-CH" sz="4400" b="1" dirty="0">
              <a:solidFill>
                <a:srgbClr val="686868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8E499D-F2FA-4446-A546-280B3FFA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64" y="296418"/>
            <a:ext cx="3507221" cy="114461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913F43B-B3D3-4F2A-84AD-E0AD87244361}"/>
              </a:ext>
            </a:extLst>
          </p:cNvPr>
          <p:cNvSpPr txBox="1"/>
          <p:nvPr/>
        </p:nvSpPr>
        <p:spPr>
          <a:xfrm>
            <a:off x="371764" y="1586521"/>
            <a:ext cx="9066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collecte selon le concept du</a:t>
            </a:r>
          </a:p>
          <a:p>
            <a:r>
              <a:rPr lang="de-DE" sz="2400" b="1" dirty="0"/>
              <a:t>SDK Residenzen </a:t>
            </a:r>
            <a:r>
              <a:rPr lang="de-DE" sz="2400" dirty="0" err="1"/>
              <a:t>est</a:t>
            </a:r>
            <a:r>
              <a:rPr lang="de-DE" sz="2400" dirty="0"/>
              <a:t> </a:t>
            </a:r>
            <a:r>
              <a:rPr lang="de-DE" sz="2400" dirty="0" err="1"/>
              <a:t>composée</a:t>
            </a:r>
            <a:r>
              <a:rPr lang="de-DE" sz="2400" dirty="0"/>
              <a:t> </a:t>
            </a:r>
            <a:r>
              <a:rPr lang="fr-FR" sz="2400" dirty="0"/>
              <a:t>de plusieurs modules qui permettent une collecte optimale des déchets.</a:t>
            </a:r>
            <a:endParaRPr lang="de-CH" sz="2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C171EC-08D7-44FD-8898-1BCFAB13C043}"/>
              </a:ext>
            </a:extLst>
          </p:cNvPr>
          <p:cNvSpPr txBox="1"/>
          <p:nvPr/>
        </p:nvSpPr>
        <p:spPr>
          <a:xfrm>
            <a:off x="1692385" y="5013595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>
              <a:latin typeface="+mj-lt"/>
            </a:endParaRPr>
          </a:p>
          <a:p>
            <a:endParaRPr lang="de-CH" sz="2400" dirty="0"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A18AE68-5C08-4C9E-A054-B9EE62B55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80"/>
          <a:stretch/>
        </p:blipFill>
        <p:spPr>
          <a:xfrm>
            <a:off x="6167325" y="4418505"/>
            <a:ext cx="1385690" cy="20106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D8EAA8-6B75-471B-9BF1-38F2F1E189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7" y="3665960"/>
            <a:ext cx="2059456" cy="26952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F8AE352-8ED4-4D3F-B7AB-4D57C77CC5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17" y="4644870"/>
            <a:ext cx="1765855" cy="18143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223D89-AC75-4003-95BC-56930D748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286" y="3693401"/>
            <a:ext cx="1139942" cy="117298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1A75771-5D17-4F14-B152-AD67915EC5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93" y="3762468"/>
            <a:ext cx="1141629" cy="11729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0A72A4A-21B3-4718-A9A9-02A995FCB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1837" y="5259990"/>
            <a:ext cx="1141629" cy="1169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5974DA0-3128-4D69-A6E4-84FF40AB01F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76" y="5156086"/>
            <a:ext cx="1172929" cy="12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2DFD911C-C074-4250-B06E-631358F1FD1A}"/>
              </a:ext>
            </a:extLst>
          </p:cNvPr>
          <p:cNvSpPr/>
          <p:nvPr/>
        </p:nvSpPr>
        <p:spPr>
          <a:xfrm>
            <a:off x="-2880159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F10D7A-35D5-4850-ACC8-033841F6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941"/>
            <a:ext cx="12798425" cy="912815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Le </a:t>
            </a:r>
            <a:r>
              <a:rPr lang="de-DE" sz="4400" b="1" dirty="0" err="1">
                <a:solidFill>
                  <a:srgbClr val="686868"/>
                </a:solidFill>
              </a:rPr>
              <a:t>concept</a:t>
            </a:r>
            <a:r>
              <a:rPr lang="de-DE" sz="4400" b="1" dirty="0">
                <a:solidFill>
                  <a:srgbClr val="686868"/>
                </a:solidFill>
              </a:rPr>
              <a:t> de la </a:t>
            </a:r>
            <a:r>
              <a:rPr lang="de-DE" sz="4400" b="1" dirty="0" err="1">
                <a:solidFill>
                  <a:srgbClr val="686868"/>
                </a:solidFill>
              </a:rPr>
              <a:t>collecte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6BDA207-2AAE-4F00-8A3B-A880B2FB4CE8}"/>
              </a:ext>
            </a:extLst>
          </p:cNvPr>
          <p:cNvSpPr txBox="1"/>
          <p:nvPr/>
        </p:nvSpPr>
        <p:spPr>
          <a:xfrm>
            <a:off x="1588135" y="1025633"/>
            <a:ext cx="998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Elimination des </a:t>
            </a:r>
            <a:r>
              <a:rPr lang="de-DE" sz="3200" b="1" dirty="0" err="1"/>
              <a:t>déchets</a:t>
            </a:r>
            <a:r>
              <a:rPr lang="de-DE" sz="3200" b="1" dirty="0"/>
              <a:t> </a:t>
            </a:r>
            <a:r>
              <a:rPr lang="de-DE" sz="3200" b="1" dirty="0" err="1"/>
              <a:t>municipaux</a:t>
            </a:r>
            <a:endParaRPr lang="de-CH" sz="32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71EFF-4B4D-40BF-9E0D-9892A096A466}"/>
              </a:ext>
            </a:extLst>
          </p:cNvPr>
          <p:cNvSpPr txBox="1"/>
          <p:nvPr/>
        </p:nvSpPr>
        <p:spPr>
          <a:xfrm>
            <a:off x="3851028" y="2723836"/>
            <a:ext cx="3369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Papier/</a:t>
            </a:r>
            <a:r>
              <a:rPr lang="de-DE" sz="2800" dirty="0" err="1"/>
              <a:t>Carton</a:t>
            </a:r>
            <a:endParaRPr lang="de-DE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Verre</a:t>
            </a:r>
            <a:r>
              <a:rPr lang="de-DE" sz="2800" dirty="0"/>
              <a:t> </a:t>
            </a:r>
            <a:r>
              <a:rPr lang="de-DE" sz="2800" dirty="0" err="1"/>
              <a:t>creux</a:t>
            </a:r>
            <a:endParaRPr lang="de-DE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 err="1"/>
              <a:t>Déchets</a:t>
            </a:r>
            <a:r>
              <a:rPr lang="de-DE" sz="2800" dirty="0"/>
              <a:t> </a:t>
            </a:r>
            <a:r>
              <a:rPr lang="de-DE" sz="2800" dirty="0" err="1"/>
              <a:t>organiques</a:t>
            </a:r>
            <a:endParaRPr lang="de-CH" sz="28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C171EC-08D7-44FD-8898-1BCFAB13C043}"/>
              </a:ext>
            </a:extLst>
          </p:cNvPr>
          <p:cNvSpPr txBox="1"/>
          <p:nvPr/>
        </p:nvSpPr>
        <p:spPr>
          <a:xfrm>
            <a:off x="4638823" y="3839847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dirty="0">
              <a:latin typeface="+mj-lt"/>
            </a:endParaRPr>
          </a:p>
          <a:p>
            <a:endParaRPr lang="de-CH" sz="2800" dirty="0">
              <a:latin typeface="+mj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7BE9CB2-7E3B-4C3E-A679-B09D651530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64" y="2161590"/>
            <a:ext cx="1892040" cy="1944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184546D-9271-4DD4-B34F-3187C198D6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11" y="4670844"/>
            <a:ext cx="1892028" cy="1944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414BF86-09EB-4ED2-8903-A3C6E319E7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099" y="2161590"/>
            <a:ext cx="1892040" cy="1944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E877CF5-6E2B-4B63-BBFB-1C3716F67E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69" y="4670844"/>
            <a:ext cx="1892035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0404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740</Words>
  <Application>Microsoft Office PowerPoint</Application>
  <PresentationFormat>Benutzerdefiniert</PresentationFormat>
  <Paragraphs>112</Paragraphs>
  <Slides>21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</vt:lpstr>
      <vt:lpstr>PowerPoint-Präsentation</vt:lpstr>
      <vt:lpstr>PowerPoint-Präsentation</vt:lpstr>
      <vt:lpstr>PowerPoint-Präsentation</vt:lpstr>
      <vt:lpstr>Vos avantages avec SDK Residenzen</vt:lpstr>
      <vt:lpstr>Vos avantages avec SDK Residenzen</vt:lpstr>
      <vt:lpstr>PowerPoint-Präsentation</vt:lpstr>
      <vt:lpstr>PowerPoint-Präsentation</vt:lpstr>
      <vt:lpstr>Le concept de la collecte</vt:lpstr>
      <vt:lpstr>Le concept de la collecte</vt:lpstr>
      <vt:lpstr>Le concept de la collecte</vt:lpstr>
      <vt:lpstr>PowerPoint-Präsentation</vt:lpstr>
      <vt:lpstr>PowerPoint-Präsentation</vt:lpstr>
      <vt:lpstr>Économiser des coûts et protéger le climat grâce à la poubelle intelligente</vt:lpstr>
      <vt:lpstr>Économiser des coûts et protéger le climat grâce à la poubelle intelligente</vt:lpstr>
      <vt:lpstr>Les services proposés par SDK Residenzen</vt:lpstr>
      <vt:lpstr>Les services proposés par SDK Residenzen</vt:lpstr>
      <vt:lpstr>Conseils pour préserver le climat et les ressources au quotidien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Schmit Jeff</dc:creator>
  <cp:lastModifiedBy>Schmit Jeff</cp:lastModifiedBy>
  <cp:revision>196</cp:revision>
  <cp:lastPrinted>2021-06-17T12:57:20Z</cp:lastPrinted>
  <dcterms:created xsi:type="dcterms:W3CDTF">2021-06-07T15:01:28Z</dcterms:created>
  <dcterms:modified xsi:type="dcterms:W3CDTF">2022-03-15T13:15:06Z</dcterms:modified>
</cp:coreProperties>
</file>